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2"/>
  </p:notesMasterIdLst>
  <p:sldIdLst>
    <p:sldId id="257" r:id="rId2"/>
    <p:sldId id="256" r:id="rId3"/>
    <p:sldId id="258" r:id="rId4"/>
    <p:sldId id="268" r:id="rId5"/>
    <p:sldId id="259" r:id="rId6"/>
    <p:sldId id="269" r:id="rId7"/>
    <p:sldId id="260" r:id="rId8"/>
    <p:sldId id="270" r:id="rId9"/>
    <p:sldId id="261" r:id="rId10"/>
    <p:sldId id="271" r:id="rId11"/>
    <p:sldId id="262" r:id="rId12"/>
    <p:sldId id="272" r:id="rId13"/>
    <p:sldId id="263" r:id="rId14"/>
    <p:sldId id="264" r:id="rId15"/>
    <p:sldId id="265" r:id="rId16"/>
    <p:sldId id="273" r:id="rId17"/>
    <p:sldId id="266" r:id="rId18"/>
    <p:sldId id="274" r:id="rId19"/>
    <p:sldId id="267"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Source Sans Pro" panose="020B0503030403020204" pitchFamily="34" charset="0"/>
      <p:regular r:id="rId29"/>
      <p:bold r:id="rId30"/>
      <p:italic r:id="rId31"/>
      <p:boldItalic r:id="rId32"/>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4582"/>
    <a:srgbClr val="194383"/>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17374-F565-214C-A565-805AB117426B}" type="datetimeFigureOut">
              <a:rPr lang="pt-BR" smtClean="0"/>
              <a:t>22/07/2022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F386C-3039-D24C-9B6F-C1AFB6650D82}" type="slidenum">
              <a:rPr lang="pt-BR" smtClean="0"/>
              <a:t>‹nº›</a:t>
            </a:fld>
            <a:endParaRPr lang="pt-BR"/>
          </a:p>
        </p:txBody>
      </p:sp>
    </p:spTree>
    <p:extLst>
      <p:ext uri="{BB962C8B-B14F-4D97-AF65-F5344CB8AC3E}">
        <p14:creationId xmlns:p14="http://schemas.microsoft.com/office/powerpoint/2010/main" val="247740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91437-2966-D340-E9F3-E2219E4B8F6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3400855-9419-0E3E-33FB-13F168BF5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B45777B-AF50-155D-A97C-4C9D92388155}"/>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08CCA213-3B78-A9DC-A077-9AA370211913}"/>
              </a:ext>
            </a:extLst>
          </p:cNvPr>
          <p:cNvSpPr>
            <a:spLocks noGrp="1"/>
          </p:cNvSpPr>
          <p:nvPr>
            <p:ph type="ftr" sz="quarter" idx="11"/>
          </p:nvPr>
        </p:nvSpPr>
        <p:spPr/>
        <p:txBody>
          <a:bodyPr/>
          <a:lstStyle/>
          <a:p>
            <a:r>
              <a:rPr lang="pt-BR"/>
              <a:t>3º Encontro &gt; Saúde, democracia e participação social/controle social</a:t>
            </a:r>
          </a:p>
        </p:txBody>
      </p:sp>
      <p:sp>
        <p:nvSpPr>
          <p:cNvPr id="6" name="Espaço Reservado para Número de Slide 5">
            <a:extLst>
              <a:ext uri="{FF2B5EF4-FFF2-40B4-BE49-F238E27FC236}">
                <a16:creationId xmlns:a16="http://schemas.microsoft.com/office/drawing/2014/main" id="{E47E610D-2D6E-14AA-FDD5-56818E43AB79}"/>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12004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807420-997F-4D4A-E050-D8AF47F3EC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F7328E1-3311-3B11-0E16-58EB36060E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421EC24-C2A0-C26B-C126-517C964DA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A47C99B-2D7F-1F62-0C5E-AC51E60FD705}"/>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1CE13FBC-6632-EECE-755B-320F5E32AF42}"/>
              </a:ext>
            </a:extLst>
          </p:cNvPr>
          <p:cNvSpPr>
            <a:spLocks noGrp="1"/>
          </p:cNvSpPr>
          <p:nvPr>
            <p:ph type="ftr" sz="quarter" idx="11"/>
          </p:nvPr>
        </p:nvSpPr>
        <p:spPr/>
        <p:txBody>
          <a:bodyPr/>
          <a:lstStyle/>
          <a:p>
            <a:r>
              <a:rPr lang="pt-BR"/>
              <a:t>3º Encontro &gt; Saúde, democracia e participação social/controle social</a:t>
            </a:r>
          </a:p>
        </p:txBody>
      </p:sp>
      <p:sp>
        <p:nvSpPr>
          <p:cNvPr id="7" name="Espaço Reservado para Número de Slide 6">
            <a:extLst>
              <a:ext uri="{FF2B5EF4-FFF2-40B4-BE49-F238E27FC236}">
                <a16:creationId xmlns:a16="http://schemas.microsoft.com/office/drawing/2014/main" id="{BD613B28-EAF8-32F8-C05F-78F96763F802}"/>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299723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2F08D-3EE6-06B1-07C8-E23EF3F0FB2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0CD6789-01FF-B6E1-1585-6EFC0E6B1FF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66C0797-F4F1-9C3C-F651-9321AD61EEB1}"/>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B7CBF82A-CBD3-FB32-ED67-38A297753E1D}"/>
              </a:ext>
            </a:extLst>
          </p:cNvPr>
          <p:cNvSpPr>
            <a:spLocks noGrp="1"/>
          </p:cNvSpPr>
          <p:nvPr>
            <p:ph type="ftr" sz="quarter" idx="11"/>
          </p:nvPr>
        </p:nvSpPr>
        <p:spPr/>
        <p:txBody>
          <a:bodyPr/>
          <a:lstStyle/>
          <a:p>
            <a:r>
              <a:rPr lang="pt-BR"/>
              <a:t>3º Encontro &gt; Saúde, democracia e participação social/controle social</a:t>
            </a:r>
          </a:p>
        </p:txBody>
      </p:sp>
      <p:sp>
        <p:nvSpPr>
          <p:cNvPr id="6" name="Espaço Reservado para Número de Slide 5">
            <a:extLst>
              <a:ext uri="{FF2B5EF4-FFF2-40B4-BE49-F238E27FC236}">
                <a16:creationId xmlns:a16="http://schemas.microsoft.com/office/drawing/2014/main" id="{9F143078-A0F0-6E74-870C-3BF8EFE97F34}"/>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120730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1FFD263-2D6C-124E-9A08-77C594ADF7A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23E68FE-2830-09E0-0763-B2C68CDD37A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693D63E-41FF-2304-5ADE-60F5D7A73978}"/>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81B0CF2F-D126-62CE-ACF9-0080B36A2043}"/>
              </a:ext>
            </a:extLst>
          </p:cNvPr>
          <p:cNvSpPr>
            <a:spLocks noGrp="1"/>
          </p:cNvSpPr>
          <p:nvPr>
            <p:ph type="ftr" sz="quarter" idx="11"/>
          </p:nvPr>
        </p:nvSpPr>
        <p:spPr/>
        <p:txBody>
          <a:bodyPr/>
          <a:lstStyle/>
          <a:p>
            <a:r>
              <a:rPr lang="pt-BR"/>
              <a:t>3º Encontro &gt; Saúde, democracia e participação social/controle social</a:t>
            </a:r>
          </a:p>
        </p:txBody>
      </p:sp>
      <p:sp>
        <p:nvSpPr>
          <p:cNvPr id="6" name="Espaço Reservado para Número de Slide 5">
            <a:extLst>
              <a:ext uri="{FF2B5EF4-FFF2-40B4-BE49-F238E27FC236}">
                <a16:creationId xmlns:a16="http://schemas.microsoft.com/office/drawing/2014/main" id="{398B8ACE-8CBE-1BF6-A96E-20039AC5958A}"/>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197079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6FB81-6BFD-9857-6427-6AA777ECE65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5055C9D-D690-26AE-032A-C52F1BD641E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0774BB-BE76-FA3D-0E70-DA648987E229}"/>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D6D3D612-260A-ED4B-2BC4-00AB8154822A}"/>
              </a:ext>
            </a:extLst>
          </p:cNvPr>
          <p:cNvSpPr>
            <a:spLocks noGrp="1"/>
          </p:cNvSpPr>
          <p:nvPr>
            <p:ph type="ftr" sz="quarter" idx="11"/>
          </p:nvPr>
        </p:nvSpPr>
        <p:spPr/>
        <p:txBody>
          <a:bodyPr/>
          <a:lstStyle/>
          <a:p>
            <a:r>
              <a:rPr lang="pt-BR"/>
              <a:t>3º Encontro &gt; Saúde, democracia e participação social/controle social</a:t>
            </a:r>
          </a:p>
        </p:txBody>
      </p:sp>
      <p:sp>
        <p:nvSpPr>
          <p:cNvPr id="6" name="Espaço Reservado para Número de Slide 5">
            <a:extLst>
              <a:ext uri="{FF2B5EF4-FFF2-40B4-BE49-F238E27FC236}">
                <a16:creationId xmlns:a16="http://schemas.microsoft.com/office/drawing/2014/main" id="{704F94F7-7CA6-739D-C17C-7CFF29814DB2}"/>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190667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2FC2B-E841-5197-E8BC-329B5EC78C7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CDBFFA2-48A9-7E24-41A8-B5A881B56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E5E0E55-7404-6D0F-C00E-C198DA130EA7}"/>
              </a:ext>
            </a:extLst>
          </p:cNvPr>
          <p:cNvSpPr>
            <a:spLocks noGrp="1"/>
          </p:cNvSpPr>
          <p:nvPr>
            <p:ph type="dt" sz="half" idx="10"/>
          </p:nvPr>
        </p:nvSpPr>
        <p:spPr/>
        <p:txBody>
          <a:bodyPr/>
          <a:lstStyle/>
          <a:p>
            <a:endParaRPr lang="pt-BR"/>
          </a:p>
        </p:txBody>
      </p:sp>
      <p:sp>
        <p:nvSpPr>
          <p:cNvPr id="5" name="Espaço Reservado para Rodapé 4">
            <a:extLst>
              <a:ext uri="{FF2B5EF4-FFF2-40B4-BE49-F238E27FC236}">
                <a16:creationId xmlns:a16="http://schemas.microsoft.com/office/drawing/2014/main" id="{F5B58AE6-4181-D71E-9F3E-799CDAE82767}"/>
              </a:ext>
            </a:extLst>
          </p:cNvPr>
          <p:cNvSpPr>
            <a:spLocks noGrp="1"/>
          </p:cNvSpPr>
          <p:nvPr>
            <p:ph type="ftr" sz="quarter" idx="11"/>
          </p:nvPr>
        </p:nvSpPr>
        <p:spPr/>
        <p:txBody>
          <a:bodyPr/>
          <a:lstStyle/>
          <a:p>
            <a:r>
              <a:rPr lang="pt-BR"/>
              <a:t>3º Encontro &gt; Saúde, democracia e participação social/controle social</a:t>
            </a:r>
          </a:p>
        </p:txBody>
      </p:sp>
      <p:sp>
        <p:nvSpPr>
          <p:cNvPr id="6" name="Espaço Reservado para Número de Slide 5">
            <a:extLst>
              <a:ext uri="{FF2B5EF4-FFF2-40B4-BE49-F238E27FC236}">
                <a16:creationId xmlns:a16="http://schemas.microsoft.com/office/drawing/2014/main" id="{079F3994-9B31-592E-3250-8B01655CECD0}"/>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249237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CEAE4-F795-D083-BC91-FBD6067ABBA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DBFEF-8788-4A92-21F8-D67753BF90B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FF4C2CB-8987-6C88-3E5B-55530C9BD0C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DCDB823-FF30-C2BA-7CDD-5F0B42855DBD}"/>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E958F7DA-E316-C87A-744D-7D2F2074E4C3}"/>
              </a:ext>
            </a:extLst>
          </p:cNvPr>
          <p:cNvSpPr>
            <a:spLocks noGrp="1"/>
          </p:cNvSpPr>
          <p:nvPr>
            <p:ph type="ftr" sz="quarter" idx="11"/>
          </p:nvPr>
        </p:nvSpPr>
        <p:spPr/>
        <p:txBody>
          <a:bodyPr/>
          <a:lstStyle/>
          <a:p>
            <a:r>
              <a:rPr lang="pt-BR"/>
              <a:t>3º Encontro &gt; Saúde, democracia e participação social/controle social</a:t>
            </a:r>
          </a:p>
        </p:txBody>
      </p:sp>
      <p:sp>
        <p:nvSpPr>
          <p:cNvPr id="7" name="Espaço Reservado para Número de Slide 6">
            <a:extLst>
              <a:ext uri="{FF2B5EF4-FFF2-40B4-BE49-F238E27FC236}">
                <a16:creationId xmlns:a16="http://schemas.microsoft.com/office/drawing/2014/main" id="{8EF9E262-CCF4-D2F8-E498-11776CCEADC9}"/>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316324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790D1-4F7B-AE57-B231-3102A09B5AF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780CAEC-B846-8813-2EE7-7BD11A043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5A9A482-7FA6-977C-B81C-7F6DD10567A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4319E65-BB03-7A0E-059A-BF960D6FC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9C9C0F1-A8AA-5327-20ED-4E3C5160782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8894779-C792-5232-861F-8F7819E07695}"/>
              </a:ext>
            </a:extLst>
          </p:cNvPr>
          <p:cNvSpPr>
            <a:spLocks noGrp="1"/>
          </p:cNvSpPr>
          <p:nvPr>
            <p:ph type="dt" sz="half" idx="10"/>
          </p:nvPr>
        </p:nvSpPr>
        <p:spPr/>
        <p:txBody>
          <a:bodyPr/>
          <a:lstStyle/>
          <a:p>
            <a:endParaRPr lang="pt-BR"/>
          </a:p>
        </p:txBody>
      </p:sp>
      <p:sp>
        <p:nvSpPr>
          <p:cNvPr id="8" name="Espaço Reservado para Rodapé 7">
            <a:extLst>
              <a:ext uri="{FF2B5EF4-FFF2-40B4-BE49-F238E27FC236}">
                <a16:creationId xmlns:a16="http://schemas.microsoft.com/office/drawing/2014/main" id="{78075DDB-D11E-C48D-02DF-95F90E3354AD}"/>
              </a:ext>
            </a:extLst>
          </p:cNvPr>
          <p:cNvSpPr>
            <a:spLocks noGrp="1"/>
          </p:cNvSpPr>
          <p:nvPr>
            <p:ph type="ftr" sz="quarter" idx="11"/>
          </p:nvPr>
        </p:nvSpPr>
        <p:spPr/>
        <p:txBody>
          <a:bodyPr/>
          <a:lstStyle/>
          <a:p>
            <a:r>
              <a:rPr lang="pt-BR"/>
              <a:t>3º Encontro &gt; Saúde, democracia e participação social/controle social</a:t>
            </a:r>
          </a:p>
        </p:txBody>
      </p:sp>
      <p:sp>
        <p:nvSpPr>
          <p:cNvPr id="9" name="Espaço Reservado para Número de Slide 8">
            <a:extLst>
              <a:ext uri="{FF2B5EF4-FFF2-40B4-BE49-F238E27FC236}">
                <a16:creationId xmlns:a16="http://schemas.microsoft.com/office/drawing/2014/main" id="{256D9C3A-2622-7011-2317-FD4B2B635831}"/>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977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0E263-7057-851E-2815-5B7791699AE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9423A82-61EA-3EE2-E19A-27E7438831F6}"/>
              </a:ext>
            </a:extLst>
          </p:cNvPr>
          <p:cNvSpPr>
            <a:spLocks noGrp="1"/>
          </p:cNvSpPr>
          <p:nvPr>
            <p:ph type="dt" sz="half" idx="10"/>
          </p:nvPr>
        </p:nvSpPr>
        <p:spPr/>
        <p:txBody>
          <a:bodyPr/>
          <a:lstStyle/>
          <a:p>
            <a:endParaRPr lang="pt-BR"/>
          </a:p>
        </p:txBody>
      </p:sp>
      <p:sp>
        <p:nvSpPr>
          <p:cNvPr id="4" name="Espaço Reservado para Rodapé 3">
            <a:extLst>
              <a:ext uri="{FF2B5EF4-FFF2-40B4-BE49-F238E27FC236}">
                <a16:creationId xmlns:a16="http://schemas.microsoft.com/office/drawing/2014/main" id="{F2903037-4597-98EE-E235-9E9D7AA86ED3}"/>
              </a:ext>
            </a:extLst>
          </p:cNvPr>
          <p:cNvSpPr>
            <a:spLocks noGrp="1"/>
          </p:cNvSpPr>
          <p:nvPr>
            <p:ph type="ftr" sz="quarter" idx="11"/>
          </p:nvPr>
        </p:nvSpPr>
        <p:spPr/>
        <p:txBody>
          <a:bodyPr/>
          <a:lstStyle/>
          <a:p>
            <a:r>
              <a:rPr lang="pt-BR"/>
              <a:t>3º Encontro &gt; Saúde, democracia e participação social/controle social</a:t>
            </a:r>
          </a:p>
        </p:txBody>
      </p:sp>
      <p:sp>
        <p:nvSpPr>
          <p:cNvPr id="5" name="Espaço Reservado para Número de Slide 4">
            <a:extLst>
              <a:ext uri="{FF2B5EF4-FFF2-40B4-BE49-F238E27FC236}">
                <a16:creationId xmlns:a16="http://schemas.microsoft.com/office/drawing/2014/main" id="{5B7B0F39-F42F-6AD1-EB47-605A5EA5A29A}"/>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282856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68E83B6-2D2F-0C21-22E4-58BDBA2E3EEE}"/>
              </a:ext>
            </a:extLst>
          </p:cNvPr>
          <p:cNvSpPr>
            <a:spLocks noGrp="1"/>
          </p:cNvSpPr>
          <p:nvPr>
            <p:ph type="dt" sz="half" idx="10"/>
          </p:nvPr>
        </p:nvSpPr>
        <p:spPr/>
        <p:txBody>
          <a:bodyPr/>
          <a:lstStyle/>
          <a:p>
            <a:endParaRPr lang="pt-BR"/>
          </a:p>
        </p:txBody>
      </p:sp>
      <p:sp>
        <p:nvSpPr>
          <p:cNvPr id="3" name="Espaço Reservado para Rodapé 2">
            <a:extLst>
              <a:ext uri="{FF2B5EF4-FFF2-40B4-BE49-F238E27FC236}">
                <a16:creationId xmlns:a16="http://schemas.microsoft.com/office/drawing/2014/main" id="{10508967-918D-A508-387C-374E04548C4D}"/>
              </a:ext>
            </a:extLst>
          </p:cNvPr>
          <p:cNvSpPr>
            <a:spLocks noGrp="1"/>
          </p:cNvSpPr>
          <p:nvPr>
            <p:ph type="ftr" sz="quarter" idx="11"/>
          </p:nvPr>
        </p:nvSpPr>
        <p:spPr/>
        <p:txBody>
          <a:bodyPr/>
          <a:lstStyle/>
          <a:p>
            <a:r>
              <a:rPr lang="pt-BR"/>
              <a:t>3º Encontro &gt; Saúde, democracia e participação social/controle social</a:t>
            </a:r>
          </a:p>
        </p:txBody>
      </p:sp>
      <p:sp>
        <p:nvSpPr>
          <p:cNvPr id="4" name="Espaço Reservado para Número de Slide 3">
            <a:extLst>
              <a:ext uri="{FF2B5EF4-FFF2-40B4-BE49-F238E27FC236}">
                <a16:creationId xmlns:a16="http://schemas.microsoft.com/office/drawing/2014/main" id="{D1A4BE51-C741-C2CE-07B1-46C13ABA4322}"/>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202540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cker">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D1C250E0-F08C-D27A-1D27-BF9D33DBD6A2}"/>
              </a:ext>
            </a:extLst>
          </p:cNvPr>
          <p:cNvSpPr/>
          <p:nvPr userDrawn="1"/>
        </p:nvSpPr>
        <p:spPr>
          <a:xfrm>
            <a:off x="0" y="0"/>
            <a:ext cx="12192000" cy="6858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Arredondado 11">
            <a:extLst>
              <a:ext uri="{FF2B5EF4-FFF2-40B4-BE49-F238E27FC236}">
                <a16:creationId xmlns:a16="http://schemas.microsoft.com/office/drawing/2014/main" id="{27FC80BB-DA25-091A-B60B-A744E3D80666}"/>
              </a:ext>
            </a:extLst>
          </p:cNvPr>
          <p:cNvSpPr/>
          <p:nvPr userDrawn="1"/>
        </p:nvSpPr>
        <p:spPr>
          <a:xfrm>
            <a:off x="213360" y="233680"/>
            <a:ext cx="11755120" cy="6390640"/>
          </a:xfrm>
          <a:prstGeom prst="roundRect">
            <a:avLst>
              <a:gd name="adj" fmla="val 3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Espaço Reservado para Conteúdo 2">
            <a:extLst>
              <a:ext uri="{FF2B5EF4-FFF2-40B4-BE49-F238E27FC236}">
                <a16:creationId xmlns:a16="http://schemas.microsoft.com/office/drawing/2014/main" id="{7F79A612-45DF-0896-E9FE-EDDB27E42ACF}"/>
              </a:ext>
            </a:extLst>
          </p:cNvPr>
          <p:cNvSpPr>
            <a:spLocks noGrp="1"/>
          </p:cNvSpPr>
          <p:nvPr>
            <p:ph idx="1"/>
          </p:nvPr>
        </p:nvSpPr>
        <p:spPr>
          <a:xfrm>
            <a:off x="579120" y="690880"/>
            <a:ext cx="11033760" cy="5588000"/>
          </a:xfrm>
        </p:spPr>
        <p:txBody>
          <a:bodyPr/>
          <a:lstStyle>
            <a:lvl1pPr marL="0" indent="0">
              <a:lnSpc>
                <a:spcPct val="120000"/>
              </a:lnSpc>
              <a:spcBef>
                <a:spcPts val="0"/>
              </a:spcBef>
              <a:spcAft>
                <a:spcPts val="1900"/>
              </a:spcAft>
              <a:buNone/>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endParaRPr lang="pt-BR" dirty="0"/>
          </a:p>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4" name="Espaço Reservado para Rodapé 3">
            <a:extLst>
              <a:ext uri="{FF2B5EF4-FFF2-40B4-BE49-F238E27FC236}">
                <a16:creationId xmlns:a16="http://schemas.microsoft.com/office/drawing/2014/main" id="{8F617FCB-CB4D-7196-1160-3D110361E3D3}"/>
              </a:ext>
            </a:extLst>
          </p:cNvPr>
          <p:cNvSpPr>
            <a:spLocks noGrp="1"/>
          </p:cNvSpPr>
          <p:nvPr>
            <p:ph type="ftr" sz="quarter" idx="11"/>
          </p:nvPr>
        </p:nvSpPr>
        <p:spPr>
          <a:xfrm>
            <a:off x="579120" y="6356350"/>
            <a:ext cx="9784080" cy="365125"/>
          </a:xfrm>
        </p:spPr>
        <p:txBody>
          <a:bodyPr/>
          <a:lstStyle>
            <a:lvl1pPr>
              <a:defRPr sz="1100">
                <a:solidFill>
                  <a:schemeClr val="tx1">
                    <a:lumMod val="85000"/>
                    <a:lumOff val="15000"/>
                  </a:schemeClr>
                </a:solidFill>
                <a:latin typeface="Source Sans Pro" panose="020B0503030403020204" pitchFamily="34" charset="0"/>
              </a:defRPr>
            </a:lvl1pPr>
          </a:lstStyle>
          <a:p>
            <a:pPr algn="l"/>
            <a:r>
              <a:rPr lang="pt-BR"/>
              <a:t>3º Encontro &gt; Saúde, democracia e participação social/controle social</a:t>
            </a:r>
            <a:endParaRPr lang="pt-BR" dirty="0"/>
          </a:p>
        </p:txBody>
      </p:sp>
      <p:sp>
        <p:nvSpPr>
          <p:cNvPr id="15" name="Espaço Reservado para Número de Slide 3">
            <a:extLst>
              <a:ext uri="{FF2B5EF4-FFF2-40B4-BE49-F238E27FC236}">
                <a16:creationId xmlns:a16="http://schemas.microsoft.com/office/drawing/2014/main" id="{EF5E1E22-A1C6-ABC4-1C67-B9A2D89C8AC1}"/>
              </a:ext>
            </a:extLst>
          </p:cNvPr>
          <p:cNvSpPr>
            <a:spLocks noGrp="1"/>
          </p:cNvSpPr>
          <p:nvPr>
            <p:ph type="sldNum" sz="quarter" idx="12"/>
          </p:nvPr>
        </p:nvSpPr>
        <p:spPr>
          <a:xfrm>
            <a:off x="10363200" y="6356350"/>
            <a:ext cx="1249680" cy="365125"/>
          </a:xfrm>
        </p:spPr>
        <p:txBody>
          <a:bodyPr/>
          <a:lstStyle>
            <a:lvl1pPr>
              <a:defRPr>
                <a:solidFill>
                  <a:schemeClr val="tx1">
                    <a:lumMod val="85000"/>
                    <a:lumOff val="15000"/>
                  </a:schemeClr>
                </a:solidFill>
                <a:latin typeface="Source Sans Pro" panose="020B0503030403020204" pitchFamily="34" charset="0"/>
              </a:defRPr>
            </a:lvl1pPr>
          </a:lstStyle>
          <a:p>
            <a:fld id="{74D51D8C-FD9A-8940-91A2-CEBDFC0D04B7}" type="slidenum">
              <a:rPr lang="pt-BR" smtClean="0"/>
              <a:pPr/>
              <a:t>‹nº›</a:t>
            </a:fld>
            <a:r>
              <a:rPr lang="pt-BR" dirty="0"/>
              <a:t> de 20</a:t>
            </a:r>
          </a:p>
        </p:txBody>
      </p:sp>
    </p:spTree>
    <p:extLst>
      <p:ext uri="{BB962C8B-B14F-4D97-AF65-F5344CB8AC3E}">
        <p14:creationId xmlns:p14="http://schemas.microsoft.com/office/powerpoint/2010/main" val="260187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2C20B-EE69-01A4-4CF2-7F3BF05FD38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D5627BD-E4B5-1474-45AF-89879E9DA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0E17F3B-4537-BF7B-C237-E8C3DAB77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F4D95E-D698-D55D-BB59-7508A26AAE4F}"/>
              </a:ext>
            </a:extLst>
          </p:cNvPr>
          <p:cNvSpPr>
            <a:spLocks noGrp="1"/>
          </p:cNvSpPr>
          <p:nvPr>
            <p:ph type="dt" sz="half" idx="10"/>
          </p:nvPr>
        </p:nvSpPr>
        <p:spPr/>
        <p:txBody>
          <a:bodyPr/>
          <a:lstStyle/>
          <a:p>
            <a:endParaRPr lang="pt-BR"/>
          </a:p>
        </p:txBody>
      </p:sp>
      <p:sp>
        <p:nvSpPr>
          <p:cNvPr id="6" name="Espaço Reservado para Rodapé 5">
            <a:extLst>
              <a:ext uri="{FF2B5EF4-FFF2-40B4-BE49-F238E27FC236}">
                <a16:creationId xmlns:a16="http://schemas.microsoft.com/office/drawing/2014/main" id="{74DCBDE9-2D8E-1DF2-F4FF-6335EF364B62}"/>
              </a:ext>
            </a:extLst>
          </p:cNvPr>
          <p:cNvSpPr>
            <a:spLocks noGrp="1"/>
          </p:cNvSpPr>
          <p:nvPr>
            <p:ph type="ftr" sz="quarter" idx="11"/>
          </p:nvPr>
        </p:nvSpPr>
        <p:spPr/>
        <p:txBody>
          <a:bodyPr/>
          <a:lstStyle/>
          <a:p>
            <a:r>
              <a:rPr lang="pt-BR"/>
              <a:t>3º Encontro &gt; Saúde, democracia e participação social/controle social</a:t>
            </a:r>
          </a:p>
        </p:txBody>
      </p:sp>
      <p:sp>
        <p:nvSpPr>
          <p:cNvPr id="7" name="Espaço Reservado para Número de Slide 6">
            <a:extLst>
              <a:ext uri="{FF2B5EF4-FFF2-40B4-BE49-F238E27FC236}">
                <a16:creationId xmlns:a16="http://schemas.microsoft.com/office/drawing/2014/main" id="{ECC26F85-5BE6-6762-D76A-0852ADADE975}"/>
              </a:ext>
            </a:extLst>
          </p:cNvPr>
          <p:cNvSpPr>
            <a:spLocks noGrp="1"/>
          </p:cNvSpPr>
          <p:nvPr>
            <p:ph type="sldNum" sz="quarter" idx="12"/>
          </p:nvPr>
        </p:nvSpPr>
        <p:spPr/>
        <p:txBody>
          <a:bodyPr/>
          <a:lstStyle/>
          <a:p>
            <a:fld id="{74D51D8C-FD9A-8940-91A2-CEBDFC0D04B7}" type="slidenum">
              <a:rPr lang="pt-BR" smtClean="0"/>
              <a:t>‹nº›</a:t>
            </a:fld>
            <a:endParaRPr lang="pt-BR"/>
          </a:p>
        </p:txBody>
      </p:sp>
    </p:spTree>
    <p:extLst>
      <p:ext uri="{BB962C8B-B14F-4D97-AF65-F5344CB8AC3E}">
        <p14:creationId xmlns:p14="http://schemas.microsoft.com/office/powerpoint/2010/main" val="330855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87BB1B6-D7FF-C63F-4232-C9560C6CC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CDE7D25-B125-2361-F4C9-75D88BD75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15F2A8F-A7FE-5F09-BFF3-64F07AECE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a:extLst>
              <a:ext uri="{FF2B5EF4-FFF2-40B4-BE49-F238E27FC236}">
                <a16:creationId xmlns:a16="http://schemas.microsoft.com/office/drawing/2014/main" id="{DC7FCF9F-B1B0-A6AE-A5FC-DE24E03A3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3º Encontro &gt; Saúde, democracia e participação social/controle social</a:t>
            </a:r>
          </a:p>
        </p:txBody>
      </p:sp>
      <p:sp>
        <p:nvSpPr>
          <p:cNvPr id="6" name="Espaço Reservado para Número de Slide 5">
            <a:extLst>
              <a:ext uri="{FF2B5EF4-FFF2-40B4-BE49-F238E27FC236}">
                <a16:creationId xmlns:a16="http://schemas.microsoft.com/office/drawing/2014/main" id="{C6831591-E287-1160-3D4A-604224ADD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1D8C-FD9A-8940-91A2-CEBDFC0D04B7}" type="slidenum">
              <a:rPr lang="pt-BR" smtClean="0"/>
              <a:t>‹nº›</a:t>
            </a:fld>
            <a:endParaRPr lang="pt-BR"/>
          </a:p>
        </p:txBody>
      </p:sp>
    </p:spTree>
    <p:extLst>
      <p:ext uri="{BB962C8B-B14F-4D97-AF65-F5344CB8AC3E}">
        <p14:creationId xmlns:p14="http://schemas.microsoft.com/office/powerpoint/2010/main" val="166078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0EC6976-190E-ABBF-7A03-39FDA9503961}"/>
              </a:ext>
            </a:extLst>
          </p:cNvPr>
          <p:cNvSpPr>
            <a:spLocks noGrp="1"/>
          </p:cNvSpPr>
          <p:nvPr>
            <p:ph idx="1"/>
          </p:nvPr>
        </p:nvSpPr>
        <p:spPr>
          <a:xfrm>
            <a:off x="2383968" y="690880"/>
            <a:ext cx="9228911" cy="1067165"/>
          </a:xfrm>
        </p:spPr>
        <p:txBody>
          <a:bodyPr>
            <a:normAutofit fontScale="85000" lnSpcReduction="20000"/>
          </a:bodyPr>
          <a:lstStyle/>
          <a:p>
            <a:r>
              <a:rPr lang="pt-BR" b="1" dirty="0">
                <a:solidFill>
                  <a:srgbClr val="194383"/>
                </a:solidFill>
              </a:rPr>
              <a:t>Roteiros de diálogos sobre o SUS nas Eleições 2022</a:t>
            </a:r>
          </a:p>
          <a:p>
            <a:r>
              <a:rPr lang="pt-BR" b="1" dirty="0">
                <a:solidFill>
                  <a:srgbClr val="194383"/>
                </a:solidFill>
              </a:rPr>
              <a:t>Textos para leitura</a:t>
            </a:r>
            <a:endParaRPr lang="pt-BR" dirty="0">
              <a:solidFill>
                <a:srgbClr val="194383"/>
              </a:solidFill>
            </a:endParaRPr>
          </a:p>
        </p:txBody>
      </p:sp>
      <p:pic>
        <p:nvPicPr>
          <p:cNvPr id="3" name="Imagem 2">
            <a:extLst>
              <a:ext uri="{FF2B5EF4-FFF2-40B4-BE49-F238E27FC236}">
                <a16:creationId xmlns:a16="http://schemas.microsoft.com/office/drawing/2014/main" id="{F1FB825F-9294-4B20-82B2-D0E4B5259DE9}"/>
              </a:ext>
            </a:extLst>
          </p:cNvPr>
          <p:cNvPicPr>
            <a:picLocks noChangeAspect="1"/>
          </p:cNvPicPr>
          <p:nvPr/>
        </p:nvPicPr>
        <p:blipFill>
          <a:blip r:embed="rId2"/>
          <a:stretch>
            <a:fillRect/>
          </a:stretch>
        </p:blipFill>
        <p:spPr>
          <a:xfrm>
            <a:off x="687978" y="669111"/>
            <a:ext cx="1442720" cy="1442720"/>
          </a:xfrm>
          <a:prstGeom prst="rect">
            <a:avLst/>
          </a:prstGeom>
        </p:spPr>
      </p:pic>
      <p:pic>
        <p:nvPicPr>
          <p:cNvPr id="6" name="Imagem 5" descr="Forma&#10;&#10;Descrição gerada automaticamente com confiança baixa">
            <a:extLst>
              <a:ext uri="{FF2B5EF4-FFF2-40B4-BE49-F238E27FC236}">
                <a16:creationId xmlns:a16="http://schemas.microsoft.com/office/drawing/2014/main" id="{64BABC9A-3B4F-5BE0-525D-48F4A4DD0BF1}"/>
              </a:ext>
            </a:extLst>
          </p:cNvPr>
          <p:cNvPicPr>
            <a:picLocks noChangeAspect="1"/>
          </p:cNvPicPr>
          <p:nvPr/>
        </p:nvPicPr>
        <p:blipFill>
          <a:blip r:embed="rId3"/>
          <a:stretch>
            <a:fillRect/>
          </a:stretch>
        </p:blipFill>
        <p:spPr>
          <a:xfrm>
            <a:off x="687978" y="3668488"/>
            <a:ext cx="1534886" cy="1534886"/>
          </a:xfrm>
          <a:prstGeom prst="rect">
            <a:avLst/>
          </a:prstGeom>
        </p:spPr>
      </p:pic>
      <p:sp>
        <p:nvSpPr>
          <p:cNvPr id="7" name="Espaço Reservado para Conteúdo 1">
            <a:extLst>
              <a:ext uri="{FF2B5EF4-FFF2-40B4-BE49-F238E27FC236}">
                <a16:creationId xmlns:a16="http://schemas.microsoft.com/office/drawing/2014/main" id="{B98D68A7-E475-09B3-A68B-9474D221398C}"/>
              </a:ext>
            </a:extLst>
          </p:cNvPr>
          <p:cNvSpPr txBox="1">
            <a:spLocks/>
          </p:cNvSpPr>
          <p:nvPr/>
        </p:nvSpPr>
        <p:spPr>
          <a:xfrm>
            <a:off x="2383969" y="2287095"/>
            <a:ext cx="9557660" cy="106716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200" b="1" dirty="0">
                <a:solidFill>
                  <a:srgbClr val="194383"/>
                </a:solidFill>
              </a:rPr>
              <a:t>3º Encontro</a:t>
            </a:r>
            <a:br>
              <a:rPr lang="pt-BR" sz="3200" b="1" dirty="0">
                <a:solidFill>
                  <a:srgbClr val="194383"/>
                </a:solidFill>
              </a:rPr>
            </a:br>
            <a:r>
              <a:rPr lang="pt-BR" sz="3100" b="1" dirty="0">
                <a:solidFill>
                  <a:srgbClr val="194383"/>
                </a:solidFill>
              </a:rPr>
              <a:t>Saúde, democracia e participação social/controle social</a:t>
            </a:r>
          </a:p>
          <a:p>
            <a:endParaRPr lang="pt-BR" sz="3200" dirty="0">
              <a:solidFill>
                <a:srgbClr val="194383"/>
              </a:solidFill>
            </a:endParaRPr>
          </a:p>
        </p:txBody>
      </p:sp>
      <p:sp>
        <p:nvSpPr>
          <p:cNvPr id="8" name="Espaço Reservado para Conteúdo 1">
            <a:extLst>
              <a:ext uri="{FF2B5EF4-FFF2-40B4-BE49-F238E27FC236}">
                <a16:creationId xmlns:a16="http://schemas.microsoft.com/office/drawing/2014/main" id="{FC9CE05E-72AA-B26E-D5C0-F9110E0CA650}"/>
              </a:ext>
            </a:extLst>
          </p:cNvPr>
          <p:cNvSpPr txBox="1">
            <a:spLocks/>
          </p:cNvSpPr>
          <p:nvPr/>
        </p:nvSpPr>
        <p:spPr>
          <a:xfrm>
            <a:off x="2383969" y="3982717"/>
            <a:ext cx="9120053" cy="18302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600" b="1" dirty="0"/>
              <a:t>TEXTO PARA LEITURA</a:t>
            </a:r>
          </a:p>
          <a:p>
            <a:r>
              <a:rPr lang="pt-BR" sz="4000" b="1" dirty="0"/>
              <a:t>Saúde, democracia e participação social/controle social</a:t>
            </a:r>
            <a:endParaRPr lang="pt-BR" sz="4000" dirty="0"/>
          </a:p>
        </p:txBody>
      </p:sp>
      <p:sp>
        <p:nvSpPr>
          <p:cNvPr id="9" name="Espaço Reservado para Rodapé 8">
            <a:extLst>
              <a:ext uri="{FF2B5EF4-FFF2-40B4-BE49-F238E27FC236}">
                <a16:creationId xmlns:a16="http://schemas.microsoft.com/office/drawing/2014/main" id="{276DE6C5-874F-C6C1-0524-5794A3255BDE}"/>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4" name="Espaço Reservado para Número de Slide 3">
            <a:extLst>
              <a:ext uri="{FF2B5EF4-FFF2-40B4-BE49-F238E27FC236}">
                <a16:creationId xmlns:a16="http://schemas.microsoft.com/office/drawing/2014/main" id="{7D8F8313-268A-A39E-8AFE-E888B966F7C6}"/>
              </a:ext>
            </a:extLst>
          </p:cNvPr>
          <p:cNvSpPr>
            <a:spLocks noGrp="1"/>
          </p:cNvSpPr>
          <p:nvPr>
            <p:ph type="sldNum" sz="quarter" idx="12"/>
          </p:nvPr>
        </p:nvSpPr>
        <p:spPr/>
        <p:txBody>
          <a:bodyPr/>
          <a:lstStyle/>
          <a:p>
            <a:fld id="{74D51D8C-FD9A-8940-91A2-CEBDFC0D04B7}" type="slidenum">
              <a:rPr lang="pt-BR" smtClean="0"/>
              <a:pPr/>
              <a:t>1</a:t>
            </a:fld>
            <a:r>
              <a:rPr lang="pt-BR"/>
              <a:t> de 20</a:t>
            </a:r>
            <a:endParaRPr lang="pt-BR" dirty="0"/>
          </a:p>
        </p:txBody>
      </p:sp>
    </p:spTree>
    <p:extLst>
      <p:ext uri="{BB962C8B-B14F-4D97-AF65-F5344CB8AC3E}">
        <p14:creationId xmlns:p14="http://schemas.microsoft.com/office/powerpoint/2010/main" val="388313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6038BAF-FEC0-392C-8BE1-0DD4777A81E2}"/>
              </a:ext>
            </a:extLst>
          </p:cNvPr>
          <p:cNvSpPr>
            <a:spLocks noGrp="1"/>
          </p:cNvSpPr>
          <p:nvPr>
            <p:ph idx="1"/>
          </p:nvPr>
        </p:nvSpPr>
        <p:spPr/>
        <p:txBody>
          <a:bodyPr/>
          <a:lstStyle/>
          <a:p>
            <a:r>
              <a:rPr lang="pt-BR" dirty="0"/>
              <a:t>Imaginem se pensarmos a representação por LGBTQIA+, indígenas, idosos, jovens, pessoas do campo… isto é, a sub-representação no Congresso e também no sistema político brasileiro escancara as fragilidades da nossa democracia e denuncia o patriarcalismo, o racismo, patrimonialismo e o coronelismo estruturais presentes. Isso dificulta muito a discussão e a elaboração de políticas públicas para o enfrentamento dessas questões e também a garantia de direitos dessas populações.</a:t>
            </a:r>
          </a:p>
        </p:txBody>
      </p:sp>
      <p:sp>
        <p:nvSpPr>
          <p:cNvPr id="3" name="Espaço Reservado para Rodapé 2">
            <a:extLst>
              <a:ext uri="{FF2B5EF4-FFF2-40B4-BE49-F238E27FC236}">
                <a16:creationId xmlns:a16="http://schemas.microsoft.com/office/drawing/2014/main" id="{A6596487-0723-8BF6-713F-F2BA75548033}"/>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27F1A853-E3E7-8BDF-6710-97B6024717E9}"/>
              </a:ext>
            </a:extLst>
          </p:cNvPr>
          <p:cNvSpPr>
            <a:spLocks noGrp="1"/>
          </p:cNvSpPr>
          <p:nvPr>
            <p:ph type="sldNum" sz="quarter" idx="12"/>
          </p:nvPr>
        </p:nvSpPr>
        <p:spPr/>
        <p:txBody>
          <a:bodyPr/>
          <a:lstStyle/>
          <a:p>
            <a:fld id="{74D51D8C-FD9A-8940-91A2-CEBDFC0D04B7}" type="slidenum">
              <a:rPr lang="pt-BR" smtClean="0"/>
              <a:pPr/>
              <a:t>10</a:t>
            </a:fld>
            <a:r>
              <a:rPr lang="pt-BR"/>
              <a:t> de 20</a:t>
            </a:r>
            <a:endParaRPr lang="pt-BR" dirty="0"/>
          </a:p>
        </p:txBody>
      </p:sp>
    </p:spTree>
    <p:extLst>
      <p:ext uri="{BB962C8B-B14F-4D97-AF65-F5344CB8AC3E}">
        <p14:creationId xmlns:p14="http://schemas.microsoft.com/office/powerpoint/2010/main" val="197887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A6DAE39-4321-452A-2988-116A97F6D509}"/>
              </a:ext>
            </a:extLst>
          </p:cNvPr>
          <p:cNvSpPr>
            <a:spLocks noGrp="1"/>
          </p:cNvSpPr>
          <p:nvPr>
            <p:ph idx="1"/>
          </p:nvPr>
        </p:nvSpPr>
        <p:spPr/>
        <p:txBody>
          <a:bodyPr>
            <a:normAutofit/>
          </a:bodyPr>
          <a:lstStyle/>
          <a:p>
            <a:r>
              <a:rPr lang="pt-BR" dirty="0"/>
              <a:t>É importante dizer que democracia não é só o cumprimento de regras (por exemplo, respeitar o processo eleitoral: isso é importante e deve ser respeitado, do contrário é “Golpe”), ela pressupõe também a realização de direitos. É na democracia que o conceito ampliado de “saúde” e o conceito de que o Estado é o responsável por garantir esse direito e todos os demais se fortalecem. Quanto mais os direitos estão garantidos, mais a democracia fica consolidada.</a:t>
            </a:r>
          </a:p>
        </p:txBody>
      </p:sp>
      <p:sp>
        <p:nvSpPr>
          <p:cNvPr id="5" name="Espaço Reservado para Rodapé 4">
            <a:extLst>
              <a:ext uri="{FF2B5EF4-FFF2-40B4-BE49-F238E27FC236}">
                <a16:creationId xmlns:a16="http://schemas.microsoft.com/office/drawing/2014/main" id="{C6679081-ACEC-E011-D643-2EFBFF31129F}"/>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76E550FC-33FB-C8BB-6697-DA30F7F14638}"/>
              </a:ext>
            </a:extLst>
          </p:cNvPr>
          <p:cNvSpPr>
            <a:spLocks noGrp="1"/>
          </p:cNvSpPr>
          <p:nvPr>
            <p:ph type="sldNum" sz="quarter" idx="12"/>
          </p:nvPr>
        </p:nvSpPr>
        <p:spPr/>
        <p:txBody>
          <a:bodyPr/>
          <a:lstStyle/>
          <a:p>
            <a:fld id="{74D51D8C-FD9A-8940-91A2-CEBDFC0D04B7}" type="slidenum">
              <a:rPr lang="pt-BR" smtClean="0"/>
              <a:pPr/>
              <a:t>11</a:t>
            </a:fld>
            <a:r>
              <a:rPr lang="pt-BR"/>
              <a:t> de 20</a:t>
            </a:r>
            <a:endParaRPr lang="pt-BR" dirty="0"/>
          </a:p>
        </p:txBody>
      </p:sp>
    </p:spTree>
    <p:extLst>
      <p:ext uri="{BB962C8B-B14F-4D97-AF65-F5344CB8AC3E}">
        <p14:creationId xmlns:p14="http://schemas.microsoft.com/office/powerpoint/2010/main" val="101884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3B70BBC-0C0D-1B52-923A-47DE41EB457E}"/>
              </a:ext>
            </a:extLst>
          </p:cNvPr>
          <p:cNvSpPr>
            <a:spLocks noGrp="1"/>
          </p:cNvSpPr>
          <p:nvPr>
            <p:ph idx="1"/>
          </p:nvPr>
        </p:nvSpPr>
        <p:spPr/>
        <p:txBody>
          <a:bodyPr>
            <a:normAutofit/>
          </a:bodyPr>
          <a:lstStyle/>
          <a:p>
            <a:r>
              <a:rPr lang="pt-BR" dirty="0"/>
              <a:t>Por isso que o slogan da 16ª Conferência Nacional de Saúde, realizada em 2019, intitulada “8ª +8”, foi </a:t>
            </a:r>
            <a:r>
              <a:rPr lang="pt-BR" b="1" dirty="0"/>
              <a:t>SUS é Democracia e Democracia é SUS</a:t>
            </a:r>
            <a:r>
              <a:rPr lang="pt-BR" dirty="0"/>
              <a:t>, remetendo à 8ª Conferência de Saúde, um marco para a participação social, pois foi a primeira conferência com ampla participação do povo que aprovou o texto base para a Constituição Federal reconhecer que saúde é um direito de todos e dever do Estado.</a:t>
            </a:r>
          </a:p>
          <a:p>
            <a:r>
              <a:rPr lang="pt-BR" dirty="0"/>
              <a:t>Na abertura da 8ª Conferência de Saúde, o sanitarista Sérgio Arouca trouxe a afirmação “Saúde é Democracia”. Sabe por quê? Porque, para ele, não é possível melhorar a saúde sem melhorar a qualidade de vida do País para todos/as, não somente para alguns.</a:t>
            </a:r>
          </a:p>
        </p:txBody>
      </p:sp>
      <p:sp>
        <p:nvSpPr>
          <p:cNvPr id="3" name="Espaço Reservado para Rodapé 2">
            <a:extLst>
              <a:ext uri="{FF2B5EF4-FFF2-40B4-BE49-F238E27FC236}">
                <a16:creationId xmlns:a16="http://schemas.microsoft.com/office/drawing/2014/main" id="{AAC70F0B-D2B5-9F6D-0177-C162A2DC7228}"/>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B9CF4EA5-EB39-E2A1-F31A-12C689FB0CEF}"/>
              </a:ext>
            </a:extLst>
          </p:cNvPr>
          <p:cNvSpPr>
            <a:spLocks noGrp="1"/>
          </p:cNvSpPr>
          <p:nvPr>
            <p:ph type="sldNum" sz="quarter" idx="12"/>
          </p:nvPr>
        </p:nvSpPr>
        <p:spPr/>
        <p:txBody>
          <a:bodyPr/>
          <a:lstStyle/>
          <a:p>
            <a:fld id="{74D51D8C-FD9A-8940-91A2-CEBDFC0D04B7}" type="slidenum">
              <a:rPr lang="pt-BR" smtClean="0"/>
              <a:pPr/>
              <a:t>12</a:t>
            </a:fld>
            <a:r>
              <a:rPr lang="pt-BR"/>
              <a:t> de 20</a:t>
            </a:r>
            <a:endParaRPr lang="pt-BR" dirty="0"/>
          </a:p>
        </p:txBody>
      </p:sp>
    </p:spTree>
    <p:extLst>
      <p:ext uri="{BB962C8B-B14F-4D97-AF65-F5344CB8AC3E}">
        <p14:creationId xmlns:p14="http://schemas.microsoft.com/office/powerpoint/2010/main" val="253483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6F742D1-3AEB-A081-E323-372201AD0539}"/>
              </a:ext>
            </a:extLst>
          </p:cNvPr>
          <p:cNvSpPr>
            <a:spLocks noGrp="1"/>
          </p:cNvSpPr>
          <p:nvPr>
            <p:ph idx="1"/>
          </p:nvPr>
        </p:nvSpPr>
        <p:spPr/>
        <p:txBody>
          <a:bodyPr>
            <a:normAutofit/>
          </a:bodyPr>
          <a:lstStyle/>
          <a:p>
            <a:r>
              <a:rPr lang="pt-BR" dirty="0"/>
              <a:t>Vejamos como ele disse:</a:t>
            </a:r>
          </a:p>
          <a:p>
            <a:pPr marL="715963"/>
            <a:r>
              <a:rPr lang="pt-BR" i="1" dirty="0"/>
              <a:t>Passou-se a perceber que não era possível melhorar a vida da nossa população enquanto persistisse, nesse País, um modelo econômico concentrador de renda e um modelo político autoritário. Para romper o ciclo econômico que levava nossa população a viver cada vez mais em piores condições, um passo preliminar era a conquista da democracia. O problema não era técnico, não era imaginar que não tivéssemos conhecimentos, técnicas e profissionais para resolver o problema de saúde. </a:t>
            </a:r>
            <a:endParaRPr lang="pt-BR" dirty="0"/>
          </a:p>
        </p:txBody>
      </p:sp>
      <p:sp>
        <p:nvSpPr>
          <p:cNvPr id="5" name="Espaço Reservado para Rodapé 4">
            <a:extLst>
              <a:ext uri="{FF2B5EF4-FFF2-40B4-BE49-F238E27FC236}">
                <a16:creationId xmlns:a16="http://schemas.microsoft.com/office/drawing/2014/main" id="{3305E38D-D06E-B575-D960-4BCC03414CE4}"/>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A50C61C7-501C-E8BD-28C3-7EF9A5C73000}"/>
              </a:ext>
            </a:extLst>
          </p:cNvPr>
          <p:cNvSpPr>
            <a:spLocks noGrp="1"/>
          </p:cNvSpPr>
          <p:nvPr>
            <p:ph type="sldNum" sz="quarter" idx="12"/>
          </p:nvPr>
        </p:nvSpPr>
        <p:spPr/>
        <p:txBody>
          <a:bodyPr/>
          <a:lstStyle/>
          <a:p>
            <a:fld id="{74D51D8C-FD9A-8940-91A2-CEBDFC0D04B7}" type="slidenum">
              <a:rPr lang="pt-BR" smtClean="0"/>
              <a:pPr/>
              <a:t>13</a:t>
            </a:fld>
            <a:r>
              <a:rPr lang="pt-BR"/>
              <a:t> de 20</a:t>
            </a:r>
            <a:endParaRPr lang="pt-BR" dirty="0"/>
          </a:p>
        </p:txBody>
      </p:sp>
    </p:spTree>
    <p:extLst>
      <p:ext uri="{BB962C8B-B14F-4D97-AF65-F5344CB8AC3E}">
        <p14:creationId xmlns:p14="http://schemas.microsoft.com/office/powerpoint/2010/main" val="261738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F62151F-1CA4-3130-FED9-ED9D0CF616D6}"/>
              </a:ext>
            </a:extLst>
          </p:cNvPr>
          <p:cNvSpPr>
            <a:spLocks noGrp="1"/>
          </p:cNvSpPr>
          <p:nvPr>
            <p:ph idx="1"/>
          </p:nvPr>
        </p:nvSpPr>
        <p:spPr/>
        <p:txBody>
          <a:bodyPr>
            <a:normAutofit/>
          </a:bodyPr>
          <a:lstStyle/>
          <a:p>
            <a:pPr marL="715963"/>
            <a:r>
              <a:rPr lang="pt-BR" i="1" dirty="0"/>
              <a:t>O problema era de decisão política, </a:t>
            </a:r>
            <a:r>
              <a:rPr lang="pt-BR" b="1" i="1" dirty="0"/>
              <a:t>e a política não colocava como prioritária a questão social. O que a política colocava como prioritário era o enriquecimento e a concentração de renda, mas nunca a melhoria de vida do nosso povo</a:t>
            </a:r>
            <a:r>
              <a:rPr lang="pt-BR" i="1" dirty="0"/>
              <a:t>. Portanto, o lema que surgiu dentro do sistema de saúde durante os últimos anos – “democracia é saúde” – significava que, para se conseguir começar, timidamente, a melhorar as condições de saúde da população brasileira, era fundamental a conquista de um projeto de redemocratização deste País.</a:t>
            </a:r>
          </a:p>
        </p:txBody>
      </p:sp>
      <p:sp>
        <p:nvSpPr>
          <p:cNvPr id="5" name="Espaço Reservado para Rodapé 4">
            <a:extLst>
              <a:ext uri="{FF2B5EF4-FFF2-40B4-BE49-F238E27FC236}">
                <a16:creationId xmlns:a16="http://schemas.microsoft.com/office/drawing/2014/main" id="{793B0F96-7F73-57DB-B736-ADA837679334}"/>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43BE60AA-9E48-2E4D-835B-3531481CFC5E}"/>
              </a:ext>
            </a:extLst>
          </p:cNvPr>
          <p:cNvSpPr>
            <a:spLocks noGrp="1"/>
          </p:cNvSpPr>
          <p:nvPr>
            <p:ph type="sldNum" sz="quarter" idx="12"/>
          </p:nvPr>
        </p:nvSpPr>
        <p:spPr/>
        <p:txBody>
          <a:bodyPr/>
          <a:lstStyle/>
          <a:p>
            <a:fld id="{74D51D8C-FD9A-8940-91A2-CEBDFC0D04B7}" type="slidenum">
              <a:rPr lang="pt-BR" smtClean="0"/>
              <a:pPr/>
              <a:t>14</a:t>
            </a:fld>
            <a:r>
              <a:rPr lang="pt-BR"/>
              <a:t> de 20</a:t>
            </a:r>
            <a:endParaRPr lang="pt-BR" dirty="0"/>
          </a:p>
        </p:txBody>
      </p:sp>
    </p:spTree>
    <p:extLst>
      <p:ext uri="{BB962C8B-B14F-4D97-AF65-F5344CB8AC3E}">
        <p14:creationId xmlns:p14="http://schemas.microsoft.com/office/powerpoint/2010/main" val="12703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8D95DC5-886E-8597-A9B1-3C5571C1E759}"/>
              </a:ext>
            </a:extLst>
          </p:cNvPr>
          <p:cNvSpPr>
            <a:spLocks noGrp="1"/>
          </p:cNvSpPr>
          <p:nvPr>
            <p:ph idx="1"/>
          </p:nvPr>
        </p:nvSpPr>
        <p:spPr/>
        <p:txBody>
          <a:bodyPr>
            <a:normAutofit/>
          </a:bodyPr>
          <a:lstStyle/>
          <a:p>
            <a:r>
              <a:rPr lang="pt-BR" dirty="0"/>
              <a:t>Discutir democracia e saúde em um período de eleições é, ao mesmo tempo, fazer diagnósticos (falta de profissionais, rede de saúde sucateada, cortes nos financiamentos, falta de exames, de medicamentos, de vacinas, precarização e desmonte das unidades básicas de saúde, etc.) mas também um momento de discutir com os/as candidatos/as e/ou seus representantes quais as possibilidades concretas de enfrentamento dessa situação:</a:t>
            </a:r>
          </a:p>
        </p:txBody>
      </p:sp>
      <p:sp>
        <p:nvSpPr>
          <p:cNvPr id="5" name="Espaço Reservado para Rodapé 4">
            <a:extLst>
              <a:ext uri="{FF2B5EF4-FFF2-40B4-BE49-F238E27FC236}">
                <a16:creationId xmlns:a16="http://schemas.microsoft.com/office/drawing/2014/main" id="{460FB278-75A4-080D-04F1-E4BEFC262EF1}"/>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526D7330-1ACB-B1CB-2576-9BD91BB57689}"/>
              </a:ext>
            </a:extLst>
          </p:cNvPr>
          <p:cNvSpPr>
            <a:spLocks noGrp="1"/>
          </p:cNvSpPr>
          <p:nvPr>
            <p:ph type="sldNum" sz="quarter" idx="12"/>
          </p:nvPr>
        </p:nvSpPr>
        <p:spPr/>
        <p:txBody>
          <a:bodyPr/>
          <a:lstStyle/>
          <a:p>
            <a:fld id="{74D51D8C-FD9A-8940-91A2-CEBDFC0D04B7}" type="slidenum">
              <a:rPr lang="pt-BR" smtClean="0"/>
              <a:pPr/>
              <a:t>15</a:t>
            </a:fld>
            <a:r>
              <a:rPr lang="pt-BR"/>
              <a:t> de 20</a:t>
            </a:r>
            <a:endParaRPr lang="pt-BR" dirty="0"/>
          </a:p>
        </p:txBody>
      </p:sp>
    </p:spTree>
    <p:extLst>
      <p:ext uri="{BB962C8B-B14F-4D97-AF65-F5344CB8AC3E}">
        <p14:creationId xmlns:p14="http://schemas.microsoft.com/office/powerpoint/2010/main" val="354814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B03A8CD-EEFC-C812-2D33-5A2CB132CEAA}"/>
              </a:ext>
            </a:extLst>
          </p:cNvPr>
          <p:cNvSpPr>
            <a:spLocks noGrp="1"/>
          </p:cNvSpPr>
          <p:nvPr>
            <p:ph idx="1"/>
          </p:nvPr>
        </p:nvSpPr>
        <p:spPr/>
        <p:txBody>
          <a:bodyPr/>
          <a:lstStyle/>
          <a:p>
            <a:r>
              <a:rPr lang="pt-BR" dirty="0"/>
              <a:t>qual projeto de País defende e para qual irá trabalhar? Como irá ampliar o financiamento do SUS? Como irá enfrentar as inúmeras cirurgias represadas pela Covid-19? Como irá tratar das sequelas da Covid? Qual modelo de atenção básica irá defender? Qual conceito de “saúde” defende? Enfim, é a hora de mostrar possibilidades reais e concretas, não desinformações ou fake </a:t>
            </a:r>
            <a:r>
              <a:rPr lang="pt-BR" dirty="0" err="1"/>
              <a:t>news</a:t>
            </a:r>
            <a:r>
              <a:rPr lang="pt-BR" dirty="0"/>
              <a:t>.</a:t>
            </a:r>
          </a:p>
        </p:txBody>
      </p:sp>
      <p:sp>
        <p:nvSpPr>
          <p:cNvPr id="3" name="Espaço Reservado para Rodapé 2">
            <a:extLst>
              <a:ext uri="{FF2B5EF4-FFF2-40B4-BE49-F238E27FC236}">
                <a16:creationId xmlns:a16="http://schemas.microsoft.com/office/drawing/2014/main" id="{0B3BB034-0341-1A4D-E1ED-FB6B49515324}"/>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3393BDCD-560E-B6EF-F558-9F7C0F1DFF01}"/>
              </a:ext>
            </a:extLst>
          </p:cNvPr>
          <p:cNvSpPr>
            <a:spLocks noGrp="1"/>
          </p:cNvSpPr>
          <p:nvPr>
            <p:ph type="sldNum" sz="quarter" idx="12"/>
          </p:nvPr>
        </p:nvSpPr>
        <p:spPr/>
        <p:txBody>
          <a:bodyPr/>
          <a:lstStyle/>
          <a:p>
            <a:fld id="{74D51D8C-FD9A-8940-91A2-CEBDFC0D04B7}" type="slidenum">
              <a:rPr lang="pt-BR" smtClean="0"/>
              <a:pPr/>
              <a:t>16</a:t>
            </a:fld>
            <a:r>
              <a:rPr lang="pt-BR"/>
              <a:t> de 20</a:t>
            </a:r>
            <a:endParaRPr lang="pt-BR" dirty="0"/>
          </a:p>
        </p:txBody>
      </p:sp>
    </p:spTree>
    <p:extLst>
      <p:ext uri="{BB962C8B-B14F-4D97-AF65-F5344CB8AC3E}">
        <p14:creationId xmlns:p14="http://schemas.microsoft.com/office/powerpoint/2010/main" val="241125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96BEB1D-3DDD-967B-3C40-E67A1F4AA70B}"/>
              </a:ext>
            </a:extLst>
          </p:cNvPr>
          <p:cNvSpPr>
            <a:spLocks noGrp="1"/>
          </p:cNvSpPr>
          <p:nvPr>
            <p:ph idx="1"/>
          </p:nvPr>
        </p:nvSpPr>
        <p:spPr/>
        <p:txBody>
          <a:bodyPr>
            <a:normAutofit/>
          </a:bodyPr>
          <a:lstStyle/>
          <a:p>
            <a:r>
              <a:rPr lang="pt-BR" dirty="0"/>
              <a:t>Sempre é bom lembrar que o SUS nasceu da luta do povo para que todos/as tivessem assistência à saúde, também reconhecendo a </a:t>
            </a:r>
            <a:r>
              <a:rPr lang="pt-BR" b="1" dirty="0"/>
              <a:t>saúde como direito</a:t>
            </a:r>
            <a:r>
              <a:rPr lang="pt-BR" dirty="0"/>
              <a:t> e não mercadoria. De um lado, o SUS rompe com a ideia de que a saúde é um benefício apenas para o contribuinte com Carteira de Trabalho assinada e seus dependentes; de outro, opõe-se à lógica mercantilista que entende os serviços de saúde não como um direito, mas sim um produto a ser comprado – de responsabilidade individual, através de pagamento – a partir dos princípios da oferta e procura de determinados produtos e serviços.</a:t>
            </a:r>
          </a:p>
        </p:txBody>
      </p:sp>
      <p:sp>
        <p:nvSpPr>
          <p:cNvPr id="5" name="Espaço Reservado para Rodapé 4">
            <a:extLst>
              <a:ext uri="{FF2B5EF4-FFF2-40B4-BE49-F238E27FC236}">
                <a16:creationId xmlns:a16="http://schemas.microsoft.com/office/drawing/2014/main" id="{D01A23CD-7E9D-5FB5-5874-B9B0C20280CC}"/>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E558BAC2-9368-8531-C6AE-56D91AE94CCE}"/>
              </a:ext>
            </a:extLst>
          </p:cNvPr>
          <p:cNvSpPr>
            <a:spLocks noGrp="1"/>
          </p:cNvSpPr>
          <p:nvPr>
            <p:ph type="sldNum" sz="quarter" idx="12"/>
          </p:nvPr>
        </p:nvSpPr>
        <p:spPr/>
        <p:txBody>
          <a:bodyPr/>
          <a:lstStyle/>
          <a:p>
            <a:fld id="{74D51D8C-FD9A-8940-91A2-CEBDFC0D04B7}" type="slidenum">
              <a:rPr lang="pt-BR" smtClean="0"/>
              <a:pPr/>
              <a:t>17</a:t>
            </a:fld>
            <a:r>
              <a:rPr lang="pt-BR"/>
              <a:t> de 20</a:t>
            </a:r>
            <a:endParaRPr lang="pt-BR" dirty="0"/>
          </a:p>
        </p:txBody>
      </p:sp>
    </p:spTree>
    <p:extLst>
      <p:ext uri="{BB962C8B-B14F-4D97-AF65-F5344CB8AC3E}">
        <p14:creationId xmlns:p14="http://schemas.microsoft.com/office/powerpoint/2010/main" val="7453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5DE4372-C74C-3137-E2C9-549F1CE84102}"/>
              </a:ext>
            </a:extLst>
          </p:cNvPr>
          <p:cNvSpPr>
            <a:spLocks noGrp="1"/>
          </p:cNvSpPr>
          <p:nvPr>
            <p:ph idx="1"/>
          </p:nvPr>
        </p:nvSpPr>
        <p:spPr/>
        <p:txBody>
          <a:bodyPr/>
          <a:lstStyle/>
          <a:p>
            <a:r>
              <a:rPr lang="pt-BR" dirty="0"/>
              <a:t>O Movimento da Reforma Sanitária queria garantir que o povo continuasse “participando diretamente” da política pública de saúde, por isso defendeu o princípio da participação social como um dos pilares do SUS. Decorrentes disso, foram criados os conselhos de saúde, dos quais a comunidade participa, tomando decisões sobre a política de saúde de determinado território. </a:t>
            </a:r>
          </a:p>
          <a:p>
            <a:endParaRPr lang="pt-BR" dirty="0"/>
          </a:p>
        </p:txBody>
      </p:sp>
      <p:sp>
        <p:nvSpPr>
          <p:cNvPr id="3" name="Espaço Reservado para Rodapé 2">
            <a:extLst>
              <a:ext uri="{FF2B5EF4-FFF2-40B4-BE49-F238E27FC236}">
                <a16:creationId xmlns:a16="http://schemas.microsoft.com/office/drawing/2014/main" id="{C545F77E-46BE-9382-897A-CB9426F8823A}"/>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514AFCFF-16D5-70DC-6237-750D7BC31465}"/>
              </a:ext>
            </a:extLst>
          </p:cNvPr>
          <p:cNvSpPr>
            <a:spLocks noGrp="1"/>
          </p:cNvSpPr>
          <p:nvPr>
            <p:ph type="sldNum" sz="quarter" idx="12"/>
          </p:nvPr>
        </p:nvSpPr>
        <p:spPr/>
        <p:txBody>
          <a:bodyPr/>
          <a:lstStyle/>
          <a:p>
            <a:fld id="{74D51D8C-FD9A-8940-91A2-CEBDFC0D04B7}" type="slidenum">
              <a:rPr lang="pt-BR" smtClean="0"/>
              <a:pPr/>
              <a:t>18</a:t>
            </a:fld>
            <a:r>
              <a:rPr lang="pt-BR"/>
              <a:t> de 20</a:t>
            </a:r>
            <a:endParaRPr lang="pt-BR" dirty="0"/>
          </a:p>
        </p:txBody>
      </p:sp>
    </p:spTree>
    <p:extLst>
      <p:ext uri="{BB962C8B-B14F-4D97-AF65-F5344CB8AC3E}">
        <p14:creationId xmlns:p14="http://schemas.microsoft.com/office/powerpoint/2010/main" val="81708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4C26413-C62A-DE8E-A8BA-F6A0713B41E1}"/>
              </a:ext>
            </a:extLst>
          </p:cNvPr>
          <p:cNvSpPr>
            <a:spLocks noGrp="1"/>
          </p:cNvSpPr>
          <p:nvPr>
            <p:ph idx="1"/>
          </p:nvPr>
        </p:nvSpPr>
        <p:spPr/>
        <p:txBody>
          <a:bodyPr>
            <a:normAutofit/>
          </a:bodyPr>
          <a:lstStyle/>
          <a:p>
            <a:r>
              <a:rPr lang="pt-BR" dirty="0"/>
              <a:t>A participação social e o controle social no SUS vêm sendo duramente criminalizados e fragilizados, ferindo gravemente os princípios da democracia e fortalecendo a ideia de que a participação social atrapalha a gestão e onera os cofres públicos. Em 2019, o Governo Federal publicou o decreto 9.759/2019, extinguindo colegiados (conselhos, comitês, comissões), importantes espaços de participação social no Estado, exercício da democracia participativa, constituídos por decretos. </a:t>
            </a:r>
          </a:p>
        </p:txBody>
      </p:sp>
      <p:sp>
        <p:nvSpPr>
          <p:cNvPr id="5" name="Espaço Reservado para Rodapé 4">
            <a:extLst>
              <a:ext uri="{FF2B5EF4-FFF2-40B4-BE49-F238E27FC236}">
                <a16:creationId xmlns:a16="http://schemas.microsoft.com/office/drawing/2014/main" id="{44DA4BE3-FAD7-6E40-2A13-3D85883B1A3B}"/>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1625DB60-6C5C-C2AB-F3EB-101917A62691}"/>
              </a:ext>
            </a:extLst>
          </p:cNvPr>
          <p:cNvSpPr>
            <a:spLocks noGrp="1"/>
          </p:cNvSpPr>
          <p:nvPr>
            <p:ph type="sldNum" sz="quarter" idx="12"/>
          </p:nvPr>
        </p:nvSpPr>
        <p:spPr/>
        <p:txBody>
          <a:bodyPr/>
          <a:lstStyle/>
          <a:p>
            <a:fld id="{74D51D8C-FD9A-8940-91A2-CEBDFC0D04B7}" type="slidenum">
              <a:rPr lang="pt-BR" smtClean="0"/>
              <a:pPr/>
              <a:t>19</a:t>
            </a:fld>
            <a:r>
              <a:rPr lang="pt-BR"/>
              <a:t> de 20</a:t>
            </a:r>
            <a:endParaRPr lang="pt-BR" dirty="0"/>
          </a:p>
        </p:txBody>
      </p:sp>
    </p:spTree>
    <p:extLst>
      <p:ext uri="{BB962C8B-B14F-4D97-AF65-F5344CB8AC3E}">
        <p14:creationId xmlns:p14="http://schemas.microsoft.com/office/powerpoint/2010/main" val="275968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8">
            <a:extLst>
              <a:ext uri="{FF2B5EF4-FFF2-40B4-BE49-F238E27FC236}">
                <a16:creationId xmlns:a16="http://schemas.microsoft.com/office/drawing/2014/main" id="{A7BA6EA1-4487-4B82-E347-43FE5FB73BA1}"/>
              </a:ext>
            </a:extLst>
          </p:cNvPr>
          <p:cNvSpPr>
            <a:spLocks noGrp="1"/>
          </p:cNvSpPr>
          <p:nvPr>
            <p:ph idx="1"/>
          </p:nvPr>
        </p:nvSpPr>
        <p:spPr/>
        <p:txBody>
          <a:bodyPr>
            <a:normAutofit/>
          </a:bodyPr>
          <a:lstStyle/>
          <a:p>
            <a:r>
              <a:rPr lang="pt-BR" dirty="0"/>
              <a:t>Quando falamos de política, estamos falando de poder; e poder significa a força de decidir: em casa, na comunidade, no estado, no Brasil. Mas decidir o quê? Por exemplo, imaginemos que estamos organizando um grande jantar e temos que decidir quem sentará conosco à mesa para deliciar-se com o jantar. Alguém irá dizer se todos, ou se “este” ou “aquele”. Essa escolha é um ato político, e aquele que escolhe tem o “poder” de realizá-la, pois recebeu essa tarefa, ou a faz de forma arbitrária.</a:t>
            </a:r>
          </a:p>
        </p:txBody>
      </p:sp>
      <p:sp>
        <p:nvSpPr>
          <p:cNvPr id="4" name="Espaço Reservado para Rodapé 3">
            <a:extLst>
              <a:ext uri="{FF2B5EF4-FFF2-40B4-BE49-F238E27FC236}">
                <a16:creationId xmlns:a16="http://schemas.microsoft.com/office/drawing/2014/main" id="{0401E952-FB33-8D2B-0B68-54385FE0A61E}"/>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2" name="Espaço Reservado para Número de Slide 1">
            <a:extLst>
              <a:ext uri="{FF2B5EF4-FFF2-40B4-BE49-F238E27FC236}">
                <a16:creationId xmlns:a16="http://schemas.microsoft.com/office/drawing/2014/main" id="{E777F818-624C-5BFC-A6E7-30CB7DAA1F51}"/>
              </a:ext>
            </a:extLst>
          </p:cNvPr>
          <p:cNvSpPr>
            <a:spLocks noGrp="1"/>
          </p:cNvSpPr>
          <p:nvPr>
            <p:ph type="sldNum" sz="quarter" idx="12"/>
          </p:nvPr>
        </p:nvSpPr>
        <p:spPr/>
        <p:txBody>
          <a:bodyPr/>
          <a:lstStyle/>
          <a:p>
            <a:fld id="{74D51D8C-FD9A-8940-91A2-CEBDFC0D04B7}" type="slidenum">
              <a:rPr lang="pt-BR" smtClean="0"/>
              <a:pPr/>
              <a:t>2</a:t>
            </a:fld>
            <a:r>
              <a:rPr lang="pt-BR"/>
              <a:t> de 20</a:t>
            </a:r>
            <a:endParaRPr lang="pt-BR" dirty="0"/>
          </a:p>
        </p:txBody>
      </p:sp>
    </p:spTree>
    <p:extLst>
      <p:ext uri="{BB962C8B-B14F-4D97-AF65-F5344CB8AC3E}">
        <p14:creationId xmlns:p14="http://schemas.microsoft.com/office/powerpoint/2010/main" val="107813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49465D5-E4DB-EA62-0508-9ACEB188B171}"/>
              </a:ext>
            </a:extLst>
          </p:cNvPr>
          <p:cNvSpPr>
            <a:spLocks noGrp="1"/>
          </p:cNvSpPr>
          <p:nvPr>
            <p:ph idx="1"/>
          </p:nvPr>
        </p:nvSpPr>
        <p:spPr/>
        <p:txBody>
          <a:bodyPr/>
          <a:lstStyle/>
          <a:p>
            <a:r>
              <a:rPr lang="pt-BR" dirty="0"/>
              <a:t>O Conselho Nacional de Saúde não entrou nesse rol porque é estabelecido por lei, o que, aliás, também foi resultado de uma luta do povo. Por isso, a força da continuidade, apesar das enormes dificuldades e tentativas de desmonte, está na união e no fortalecimento daqueles que constroem o SUS nos diferentes territórios e regiões. </a:t>
            </a:r>
          </a:p>
          <a:p>
            <a:r>
              <a:rPr lang="pt-BR" dirty="0"/>
              <a:t>Democracia, saúde, direitos e participação social: essa é a nossa bandeira de luta. Será que é a bandeira do/a seu/sua candidato/a também?</a:t>
            </a:r>
          </a:p>
        </p:txBody>
      </p:sp>
      <p:sp>
        <p:nvSpPr>
          <p:cNvPr id="3" name="Espaço Reservado para Rodapé 2">
            <a:extLst>
              <a:ext uri="{FF2B5EF4-FFF2-40B4-BE49-F238E27FC236}">
                <a16:creationId xmlns:a16="http://schemas.microsoft.com/office/drawing/2014/main" id="{6121CCD4-FE31-6130-E319-23425EE43D9D}"/>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9F9A0E7C-0AF9-6C63-B065-D178E75EABC0}"/>
              </a:ext>
            </a:extLst>
          </p:cNvPr>
          <p:cNvSpPr>
            <a:spLocks noGrp="1"/>
          </p:cNvSpPr>
          <p:nvPr>
            <p:ph type="sldNum" sz="quarter" idx="12"/>
          </p:nvPr>
        </p:nvSpPr>
        <p:spPr/>
        <p:txBody>
          <a:bodyPr/>
          <a:lstStyle/>
          <a:p>
            <a:fld id="{74D51D8C-FD9A-8940-91A2-CEBDFC0D04B7}" type="slidenum">
              <a:rPr lang="pt-BR" smtClean="0"/>
              <a:pPr/>
              <a:t>20</a:t>
            </a:fld>
            <a:r>
              <a:rPr lang="pt-BR"/>
              <a:t> de 20</a:t>
            </a:r>
            <a:endParaRPr lang="pt-BR" dirty="0"/>
          </a:p>
        </p:txBody>
      </p:sp>
    </p:spTree>
    <p:extLst>
      <p:ext uri="{BB962C8B-B14F-4D97-AF65-F5344CB8AC3E}">
        <p14:creationId xmlns:p14="http://schemas.microsoft.com/office/powerpoint/2010/main" val="370311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286E8723-006F-9C41-C840-72AB3AAC93F9}"/>
              </a:ext>
            </a:extLst>
          </p:cNvPr>
          <p:cNvSpPr>
            <a:spLocks noGrp="1"/>
          </p:cNvSpPr>
          <p:nvPr>
            <p:ph idx="1"/>
          </p:nvPr>
        </p:nvSpPr>
        <p:spPr/>
        <p:txBody>
          <a:bodyPr>
            <a:normAutofit/>
          </a:bodyPr>
          <a:lstStyle/>
          <a:p>
            <a:r>
              <a:rPr lang="pt-BR" dirty="0"/>
              <a:t>A política é uma estratégia de ter e exercer o poder. Por exemplo, lutar para ter saúde para todos/as é uma estratégia de poder, de decidir e escolher para quem deve governar o presidente do Brasil: se é para o povo ou para os banqueiros. Então, lutar pelo SUS é fazer política diariamente, lutar para ter trabalho decente é fazer política, lutar contra o racismo é fazer política. </a:t>
            </a:r>
          </a:p>
        </p:txBody>
      </p:sp>
      <p:sp>
        <p:nvSpPr>
          <p:cNvPr id="5" name="Espaço Reservado para Rodapé 4">
            <a:extLst>
              <a:ext uri="{FF2B5EF4-FFF2-40B4-BE49-F238E27FC236}">
                <a16:creationId xmlns:a16="http://schemas.microsoft.com/office/drawing/2014/main" id="{82CB5849-93BF-0BAC-3CAD-E03FE444AA07}"/>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66DC8ECE-352E-4243-0E6F-E0D806E84618}"/>
              </a:ext>
            </a:extLst>
          </p:cNvPr>
          <p:cNvSpPr>
            <a:spLocks noGrp="1"/>
          </p:cNvSpPr>
          <p:nvPr>
            <p:ph type="sldNum" sz="quarter" idx="12"/>
          </p:nvPr>
        </p:nvSpPr>
        <p:spPr/>
        <p:txBody>
          <a:bodyPr/>
          <a:lstStyle/>
          <a:p>
            <a:fld id="{74D51D8C-FD9A-8940-91A2-CEBDFC0D04B7}" type="slidenum">
              <a:rPr lang="pt-BR" smtClean="0"/>
              <a:pPr/>
              <a:t>3</a:t>
            </a:fld>
            <a:r>
              <a:rPr lang="pt-BR"/>
              <a:t> de 20</a:t>
            </a:r>
            <a:endParaRPr lang="pt-BR" dirty="0"/>
          </a:p>
        </p:txBody>
      </p:sp>
    </p:spTree>
    <p:extLst>
      <p:ext uri="{BB962C8B-B14F-4D97-AF65-F5344CB8AC3E}">
        <p14:creationId xmlns:p14="http://schemas.microsoft.com/office/powerpoint/2010/main" val="285195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5679C33E-BBCD-8E47-F639-AEB3C2FDFA50}"/>
              </a:ext>
            </a:extLst>
          </p:cNvPr>
          <p:cNvSpPr>
            <a:spLocks noGrp="1"/>
          </p:cNvSpPr>
          <p:nvPr>
            <p:ph idx="1"/>
          </p:nvPr>
        </p:nvSpPr>
        <p:spPr/>
        <p:txBody>
          <a:bodyPr/>
          <a:lstStyle/>
          <a:p>
            <a:r>
              <a:rPr lang="pt-BR" dirty="0"/>
              <a:t>Lutar pelo fim da violência contra as mulheres é fazer política! Lutar pela vacina contra a Covid-19 é fazer política! Lutar contra a fome é fazer política. Lutar pela vida de todos/as é fazer política!</a:t>
            </a:r>
          </a:p>
          <a:p>
            <a:r>
              <a:rPr lang="pt-BR" dirty="0"/>
              <a:t>Ser conselheiro/a de saúde e/ou uma liderança do bairro é ser um sujeito político, isto é, um sujeito que “participa” das decisões da política pública de saúde no seu território, município, estado ou país; que contribui com a comunidade e com a coletividade.</a:t>
            </a:r>
          </a:p>
        </p:txBody>
      </p:sp>
      <p:sp>
        <p:nvSpPr>
          <p:cNvPr id="3" name="Espaço Reservado para Rodapé 2">
            <a:extLst>
              <a:ext uri="{FF2B5EF4-FFF2-40B4-BE49-F238E27FC236}">
                <a16:creationId xmlns:a16="http://schemas.microsoft.com/office/drawing/2014/main" id="{AA130876-83DA-2867-AC04-FF44D6B8B611}"/>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81BAB442-E4D1-E735-95C8-CA9808611175}"/>
              </a:ext>
            </a:extLst>
          </p:cNvPr>
          <p:cNvSpPr>
            <a:spLocks noGrp="1"/>
          </p:cNvSpPr>
          <p:nvPr>
            <p:ph type="sldNum" sz="quarter" idx="12"/>
          </p:nvPr>
        </p:nvSpPr>
        <p:spPr/>
        <p:txBody>
          <a:bodyPr/>
          <a:lstStyle/>
          <a:p>
            <a:fld id="{74D51D8C-FD9A-8940-91A2-CEBDFC0D04B7}" type="slidenum">
              <a:rPr lang="pt-BR" smtClean="0"/>
              <a:pPr/>
              <a:t>4</a:t>
            </a:fld>
            <a:r>
              <a:rPr lang="pt-BR"/>
              <a:t> de 20</a:t>
            </a:r>
            <a:endParaRPr lang="pt-BR" dirty="0"/>
          </a:p>
        </p:txBody>
      </p:sp>
    </p:spTree>
    <p:extLst>
      <p:ext uri="{BB962C8B-B14F-4D97-AF65-F5344CB8AC3E}">
        <p14:creationId xmlns:p14="http://schemas.microsoft.com/office/powerpoint/2010/main" val="306719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1E44B69-0FEC-C0EB-C0C8-699FB05FBD98}"/>
              </a:ext>
            </a:extLst>
          </p:cNvPr>
          <p:cNvSpPr>
            <a:spLocks noGrp="1"/>
          </p:cNvSpPr>
          <p:nvPr>
            <p:ph idx="1"/>
          </p:nvPr>
        </p:nvSpPr>
        <p:spPr/>
        <p:txBody>
          <a:bodyPr>
            <a:normAutofit/>
          </a:bodyPr>
          <a:lstStyle/>
          <a:p>
            <a:r>
              <a:rPr lang="pt-BR" dirty="0"/>
              <a:t>Muitas vezes, confundimos política somente com ações de agentes partidários. Ou pensamos que fazer política é uma profissão daquele/a que se coloca como candidato/a a alguma coisa. Política não é só isso. Candidatos/as a vereadores/as, prefeitos/as, deputados/as, governadores/as, presidente fazem política porque estão disputando o poder de decidir e de tomar as decisões para o município, estado ou país. Assim como os/as conselheiros/as de saúde fazem política quando realizam a Conferência Municipal de Saúde.</a:t>
            </a:r>
          </a:p>
        </p:txBody>
      </p:sp>
      <p:sp>
        <p:nvSpPr>
          <p:cNvPr id="5" name="Espaço Reservado para Rodapé 4">
            <a:extLst>
              <a:ext uri="{FF2B5EF4-FFF2-40B4-BE49-F238E27FC236}">
                <a16:creationId xmlns:a16="http://schemas.microsoft.com/office/drawing/2014/main" id="{A12661ED-5F08-64B2-CEBF-A73AD1F57F4B}"/>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DB7A1A72-3AE5-C367-9BD2-A6327F3578D5}"/>
              </a:ext>
            </a:extLst>
          </p:cNvPr>
          <p:cNvSpPr>
            <a:spLocks noGrp="1"/>
          </p:cNvSpPr>
          <p:nvPr>
            <p:ph type="sldNum" sz="quarter" idx="12"/>
          </p:nvPr>
        </p:nvSpPr>
        <p:spPr/>
        <p:txBody>
          <a:bodyPr/>
          <a:lstStyle/>
          <a:p>
            <a:fld id="{74D51D8C-FD9A-8940-91A2-CEBDFC0D04B7}" type="slidenum">
              <a:rPr lang="pt-BR" smtClean="0"/>
              <a:pPr/>
              <a:t>5</a:t>
            </a:fld>
            <a:r>
              <a:rPr lang="pt-BR"/>
              <a:t> de 20</a:t>
            </a:r>
            <a:endParaRPr lang="pt-BR" dirty="0"/>
          </a:p>
        </p:txBody>
      </p:sp>
    </p:spTree>
    <p:extLst>
      <p:ext uri="{BB962C8B-B14F-4D97-AF65-F5344CB8AC3E}">
        <p14:creationId xmlns:p14="http://schemas.microsoft.com/office/powerpoint/2010/main" val="211114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EECBE7B-D2D7-0071-D234-94F39B78FE2B}"/>
              </a:ext>
            </a:extLst>
          </p:cNvPr>
          <p:cNvSpPr>
            <a:spLocks noGrp="1"/>
          </p:cNvSpPr>
          <p:nvPr>
            <p:ph idx="1"/>
          </p:nvPr>
        </p:nvSpPr>
        <p:spPr/>
        <p:txBody>
          <a:bodyPr/>
          <a:lstStyle/>
          <a:p>
            <a:r>
              <a:rPr lang="pt-BR" dirty="0"/>
              <a:t>No Brasil, apesar de todos os desafios e fragilidades, vivemos um regime democrático de governança. Isso quer dizer que o poder de tomar decisões sobre o País não é centrado em uma única pessoa, mas “compartilhado” com o povo, seja diretamente ou através de seus representantes.</a:t>
            </a:r>
          </a:p>
          <a:p>
            <a:endParaRPr lang="pt-BR" dirty="0"/>
          </a:p>
        </p:txBody>
      </p:sp>
      <p:sp>
        <p:nvSpPr>
          <p:cNvPr id="3" name="Espaço Reservado para Rodapé 2">
            <a:extLst>
              <a:ext uri="{FF2B5EF4-FFF2-40B4-BE49-F238E27FC236}">
                <a16:creationId xmlns:a16="http://schemas.microsoft.com/office/drawing/2014/main" id="{FC68EAA5-1B4E-367E-3B63-845F6D19A6BB}"/>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FAA76B09-75F0-8611-1D89-67DB9DE62F4C}"/>
              </a:ext>
            </a:extLst>
          </p:cNvPr>
          <p:cNvSpPr>
            <a:spLocks noGrp="1"/>
          </p:cNvSpPr>
          <p:nvPr>
            <p:ph type="sldNum" sz="quarter" idx="12"/>
          </p:nvPr>
        </p:nvSpPr>
        <p:spPr/>
        <p:txBody>
          <a:bodyPr/>
          <a:lstStyle/>
          <a:p>
            <a:fld id="{74D51D8C-FD9A-8940-91A2-CEBDFC0D04B7}" type="slidenum">
              <a:rPr lang="pt-BR" smtClean="0"/>
              <a:pPr/>
              <a:t>6</a:t>
            </a:fld>
            <a:r>
              <a:rPr lang="pt-BR"/>
              <a:t> de 20</a:t>
            </a:r>
            <a:endParaRPr lang="pt-BR" dirty="0"/>
          </a:p>
        </p:txBody>
      </p:sp>
    </p:spTree>
    <p:extLst>
      <p:ext uri="{BB962C8B-B14F-4D97-AF65-F5344CB8AC3E}">
        <p14:creationId xmlns:p14="http://schemas.microsoft.com/office/powerpoint/2010/main" val="34931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2F3CAFA-070E-C4E7-4BA6-9D05F26C74D4}"/>
              </a:ext>
            </a:extLst>
          </p:cNvPr>
          <p:cNvSpPr>
            <a:spLocks noGrp="1"/>
          </p:cNvSpPr>
          <p:nvPr>
            <p:ph idx="1"/>
          </p:nvPr>
        </p:nvSpPr>
        <p:spPr/>
        <p:txBody>
          <a:bodyPr>
            <a:normAutofit/>
          </a:bodyPr>
          <a:lstStyle/>
          <a:p>
            <a:r>
              <a:rPr lang="pt-BR" dirty="0"/>
              <a:t>Democracia, seja ela participativa ou representativa, é a participação das pessoas nos diversos espaços públicos e de tomada de decisão. A participação social e o controle social só são possíveis em um regime democrático. No Brasil, participamos do governo votando, ou seja, escolhendo nossos representantes que irão governar o Brasil e também através de referendos, audiências públicas, abaixo-assinados, conselhos de políticas públicas, e outras formas.</a:t>
            </a:r>
          </a:p>
        </p:txBody>
      </p:sp>
      <p:sp>
        <p:nvSpPr>
          <p:cNvPr id="5" name="Espaço Reservado para Rodapé 4">
            <a:extLst>
              <a:ext uri="{FF2B5EF4-FFF2-40B4-BE49-F238E27FC236}">
                <a16:creationId xmlns:a16="http://schemas.microsoft.com/office/drawing/2014/main" id="{4445B4B4-15CF-CE76-F73A-B36AF26FFA3D}"/>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105237BF-2E95-A0C5-D802-3DB29C096C8C}"/>
              </a:ext>
            </a:extLst>
          </p:cNvPr>
          <p:cNvSpPr>
            <a:spLocks noGrp="1"/>
          </p:cNvSpPr>
          <p:nvPr>
            <p:ph type="sldNum" sz="quarter" idx="12"/>
          </p:nvPr>
        </p:nvSpPr>
        <p:spPr/>
        <p:txBody>
          <a:bodyPr/>
          <a:lstStyle/>
          <a:p>
            <a:fld id="{74D51D8C-FD9A-8940-91A2-CEBDFC0D04B7}" type="slidenum">
              <a:rPr lang="pt-BR" smtClean="0"/>
              <a:pPr/>
              <a:t>7</a:t>
            </a:fld>
            <a:r>
              <a:rPr lang="pt-BR"/>
              <a:t> de 20</a:t>
            </a:r>
            <a:endParaRPr lang="pt-BR" dirty="0"/>
          </a:p>
        </p:txBody>
      </p:sp>
    </p:spTree>
    <p:extLst>
      <p:ext uri="{BB962C8B-B14F-4D97-AF65-F5344CB8AC3E}">
        <p14:creationId xmlns:p14="http://schemas.microsoft.com/office/powerpoint/2010/main" val="31422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5661B26-CADD-FA31-D8C8-DC61BCE394C5}"/>
              </a:ext>
            </a:extLst>
          </p:cNvPr>
          <p:cNvSpPr>
            <a:spLocks noGrp="1"/>
          </p:cNvSpPr>
          <p:nvPr>
            <p:ph idx="1"/>
          </p:nvPr>
        </p:nvSpPr>
        <p:spPr/>
        <p:txBody>
          <a:bodyPr/>
          <a:lstStyle/>
          <a:p>
            <a:r>
              <a:rPr lang="pt-BR" dirty="0"/>
              <a:t>A experiência democrática no Brasil é recente: podemos dizer que, nestes poucos mais de 500 anos de Brasil, tivemos em torno de pouco mais de 50 anos de regime democrático. E, nesse período, nossa democracia tem encontrado muitos desafios; um deles é a sub-representação da diversidade da população brasileira nos espaços de poder e no sistema político. </a:t>
            </a:r>
          </a:p>
          <a:p>
            <a:endParaRPr lang="pt-BR" dirty="0"/>
          </a:p>
        </p:txBody>
      </p:sp>
      <p:sp>
        <p:nvSpPr>
          <p:cNvPr id="3" name="Espaço Reservado para Rodapé 2">
            <a:extLst>
              <a:ext uri="{FF2B5EF4-FFF2-40B4-BE49-F238E27FC236}">
                <a16:creationId xmlns:a16="http://schemas.microsoft.com/office/drawing/2014/main" id="{432E6861-E45C-ABE6-F32B-E0B20C22E568}"/>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5" name="Espaço Reservado para Número de Slide 4">
            <a:extLst>
              <a:ext uri="{FF2B5EF4-FFF2-40B4-BE49-F238E27FC236}">
                <a16:creationId xmlns:a16="http://schemas.microsoft.com/office/drawing/2014/main" id="{4E4EE11A-BA47-68E2-E4D6-FFBBABD89D23}"/>
              </a:ext>
            </a:extLst>
          </p:cNvPr>
          <p:cNvSpPr>
            <a:spLocks noGrp="1"/>
          </p:cNvSpPr>
          <p:nvPr>
            <p:ph type="sldNum" sz="quarter" idx="12"/>
          </p:nvPr>
        </p:nvSpPr>
        <p:spPr/>
        <p:txBody>
          <a:bodyPr/>
          <a:lstStyle/>
          <a:p>
            <a:fld id="{74D51D8C-FD9A-8940-91A2-CEBDFC0D04B7}" type="slidenum">
              <a:rPr lang="pt-BR" smtClean="0"/>
              <a:pPr/>
              <a:t>8</a:t>
            </a:fld>
            <a:r>
              <a:rPr lang="pt-BR"/>
              <a:t> de 20</a:t>
            </a:r>
            <a:endParaRPr lang="pt-BR" dirty="0"/>
          </a:p>
        </p:txBody>
      </p:sp>
    </p:spTree>
    <p:extLst>
      <p:ext uri="{BB962C8B-B14F-4D97-AF65-F5344CB8AC3E}">
        <p14:creationId xmlns:p14="http://schemas.microsoft.com/office/powerpoint/2010/main" val="331538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F6FEBDB-95BF-8020-40BE-CB9CEF22684C}"/>
              </a:ext>
            </a:extLst>
          </p:cNvPr>
          <p:cNvSpPr>
            <a:spLocks noGrp="1"/>
          </p:cNvSpPr>
          <p:nvPr>
            <p:ph idx="1"/>
          </p:nvPr>
        </p:nvSpPr>
        <p:spPr/>
        <p:txBody>
          <a:bodyPr>
            <a:normAutofit/>
          </a:bodyPr>
          <a:lstStyle/>
          <a:p>
            <a:r>
              <a:rPr lang="pt-BR" dirty="0"/>
              <a:t>Por exemplo, por mais que as mulheres representem mais de 55% da população brasileira, elas ocupam apenas 15% das cadeiras do Congresso, ou seja, 75% das cadeiras são ocupadas por homens desde as eleições de 2018. Quando se analisa a composição étnico-racial dos deputados federais eleitos em 2018, temos apenas 24,3% do total de representação negra ou parda, ou seja, os brancos chegam a 75%, mesmo que a maioria da população brasileira, segundo o IBGE, seja negra. </a:t>
            </a:r>
          </a:p>
        </p:txBody>
      </p:sp>
      <p:sp>
        <p:nvSpPr>
          <p:cNvPr id="5" name="Espaço Reservado para Rodapé 4">
            <a:extLst>
              <a:ext uri="{FF2B5EF4-FFF2-40B4-BE49-F238E27FC236}">
                <a16:creationId xmlns:a16="http://schemas.microsoft.com/office/drawing/2014/main" id="{7B0AC464-7175-74EB-FC83-1ADFFE3526E8}"/>
              </a:ext>
            </a:extLst>
          </p:cNvPr>
          <p:cNvSpPr>
            <a:spLocks noGrp="1"/>
          </p:cNvSpPr>
          <p:nvPr>
            <p:ph type="ftr" sz="quarter" idx="11"/>
          </p:nvPr>
        </p:nvSpPr>
        <p:spPr/>
        <p:txBody>
          <a:bodyPr/>
          <a:lstStyle/>
          <a:p>
            <a:pPr algn="l"/>
            <a:r>
              <a:rPr lang="pt-BR"/>
              <a:t>3º Encontro &gt; Saúde, democracia e participação social/controle social</a:t>
            </a:r>
            <a:endParaRPr lang="pt-BR" dirty="0"/>
          </a:p>
        </p:txBody>
      </p:sp>
      <p:sp>
        <p:nvSpPr>
          <p:cNvPr id="3" name="Espaço Reservado para Número de Slide 2">
            <a:extLst>
              <a:ext uri="{FF2B5EF4-FFF2-40B4-BE49-F238E27FC236}">
                <a16:creationId xmlns:a16="http://schemas.microsoft.com/office/drawing/2014/main" id="{B9347A4F-383C-1920-2AC1-0A552E874E23}"/>
              </a:ext>
            </a:extLst>
          </p:cNvPr>
          <p:cNvSpPr>
            <a:spLocks noGrp="1"/>
          </p:cNvSpPr>
          <p:nvPr>
            <p:ph type="sldNum" sz="quarter" idx="12"/>
          </p:nvPr>
        </p:nvSpPr>
        <p:spPr/>
        <p:txBody>
          <a:bodyPr/>
          <a:lstStyle/>
          <a:p>
            <a:fld id="{74D51D8C-FD9A-8940-91A2-CEBDFC0D04B7}" type="slidenum">
              <a:rPr lang="pt-BR" smtClean="0"/>
              <a:pPr/>
              <a:t>9</a:t>
            </a:fld>
            <a:r>
              <a:rPr lang="pt-BR"/>
              <a:t> de 20</a:t>
            </a:r>
            <a:endParaRPr lang="pt-BR" dirty="0"/>
          </a:p>
        </p:txBody>
      </p:sp>
    </p:spTree>
    <p:extLst>
      <p:ext uri="{BB962C8B-B14F-4D97-AF65-F5344CB8AC3E}">
        <p14:creationId xmlns:p14="http://schemas.microsoft.com/office/powerpoint/2010/main" val="147677368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1985</Words>
  <Application>Microsoft Macintosh PowerPoint</Application>
  <PresentationFormat>Widescreen</PresentationFormat>
  <Paragraphs>68</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Calibri Light</vt:lpstr>
      <vt:lpstr>Source Sans Pro</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Diego Ecker</dc:creator>
  <cp:keywords/>
  <dc:description/>
  <cp:lastModifiedBy>Diego Ecker</cp:lastModifiedBy>
  <cp:revision>10</cp:revision>
  <dcterms:created xsi:type="dcterms:W3CDTF">2022-07-21T19:57:33Z</dcterms:created>
  <dcterms:modified xsi:type="dcterms:W3CDTF">2022-07-22T19:06:40Z</dcterms:modified>
  <cp:category/>
</cp:coreProperties>
</file>