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70" r:id="rId4"/>
    <p:sldId id="258" r:id="rId5"/>
    <p:sldId id="271" r:id="rId6"/>
    <p:sldId id="259" r:id="rId7"/>
    <p:sldId id="272" r:id="rId8"/>
    <p:sldId id="260" r:id="rId9"/>
    <p:sldId id="273" r:id="rId10"/>
    <p:sldId id="261" r:id="rId11"/>
    <p:sldId id="262" r:id="rId12"/>
    <p:sldId id="263" r:id="rId13"/>
    <p:sldId id="264" r:id="rId14"/>
    <p:sldId id="274" r:id="rId15"/>
    <p:sldId id="265" r:id="rId16"/>
    <p:sldId id="275" r:id="rId17"/>
    <p:sldId id="266" r:id="rId18"/>
    <p:sldId id="276" r:id="rId19"/>
    <p:sldId id="267" r:id="rId20"/>
    <p:sldId id="277" r:id="rId21"/>
    <p:sldId id="268" r:id="rId22"/>
    <p:sldId id="269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582"/>
    <a:srgbClr val="194383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7374-F565-214C-A565-805AB117426B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F386C-3039-D24C-9B6F-C1AFB6650D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4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91437-2966-D340-E9F3-E2219E4B8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400855-9419-0E3E-33FB-13F168BF5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45777B-AF50-155D-A97C-4C9D9238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CA213-3B78-A9DC-A077-9AA37021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E610D-2D6E-14AA-FDD5-56818E43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4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07420-997F-4D4A-E050-D8AF47F3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7328E1-3311-3B11-0E16-58EB36060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21EC24-C2A0-C26B-C126-517C964D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47C99B-2D7F-1F62-0C5E-AC51E60F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E13FBC-6632-EECE-755B-320F5E32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613B28-EAF8-32F8-C05F-78F96763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3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2F08D-3EE6-06B1-07C8-E23EF3F0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CD6789-01FF-B6E1-1585-6EFC0E6B1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6C0797-F4F1-9C3C-F651-9321AD61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BF82A-CBD3-FB32-ED67-38A29775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43078-A0F0-6E74-870C-3BF8EFE9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30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FFD263-2D6C-124E-9A08-77C594ADF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3E68FE-2830-09E0-0763-B2C68CDD3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93D63E-41FF-2304-5ADE-60F5D7A7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B0CF2F-D126-62CE-ACF9-0080B36A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8B8ACE-8CBE-1BF6-A96E-20039AC5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79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6FB81-6BFD-9857-6427-6AA777EC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055C9D-D690-26AE-032A-C52F1BD64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0774BB-BE76-FA3D-0E70-DA648987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3D612-260A-ED4B-2BC4-00AB8154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F94F7-7CA6-739D-C17C-7CFF2981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6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2FC2B-E841-5197-E8BC-329B5EC7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DBFFA2-48A9-7E24-41A8-B5A881B56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E0E55-7404-6D0F-C00E-C198DA13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B58AE6-4181-D71E-9F3E-799CDAE8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F3994-9B31-592E-3250-8B01655C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7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CEAE4-F795-D083-BC91-FBD6067A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6DBFEF-8788-4A92-21F8-D67753BF9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F4C2CB-8987-6C88-3E5B-55530C9B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CDB823-FF30-C2BA-7CDD-5F0B4285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58F7DA-E316-C87A-744D-7D2F2074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F9E262-CCF4-D2F8-E498-11776CCE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24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790D1-4F7B-AE57-B231-3102A09B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80CAEC-B846-8813-2EE7-7BD11A04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A9A482-7FA6-977C-B81C-7F6DD1056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319E65-BB03-7A0E-059A-BF960D6FC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C9C0F1-A8AA-5327-20ED-4E3C51607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894779-C792-5232-861F-8F7819E0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75DDB-D11E-C48D-02DF-95F90E33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56D9C3A-2622-7011-2317-FD4B2B63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0E263-7057-851E-2815-5B779169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423A82-61EA-3EE2-E19A-27E74388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903037-4597-98EE-E235-9E9D7AA8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7B0F39-F42F-6AD1-EB47-605A5EA5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8E83B6-2D2F-0C21-22E4-58BDBA2E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508967-918D-A508-387C-374E0454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A4BE51-C741-C2CE-07B1-46C13ABA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40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1C250E0-F08C-D27A-1D27-BF9D33DBD6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27FC80BB-DA25-091A-B60B-A744E3D80666}"/>
              </a:ext>
            </a:extLst>
          </p:cNvPr>
          <p:cNvSpPr/>
          <p:nvPr userDrawn="1"/>
        </p:nvSpPr>
        <p:spPr>
          <a:xfrm>
            <a:off x="213360" y="233680"/>
            <a:ext cx="11755120" cy="6390640"/>
          </a:xfrm>
          <a:prstGeom prst="roundRect">
            <a:avLst>
              <a:gd name="adj" fmla="val 30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F79A612-45DF-0896-E9FE-EDDB27E4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690880"/>
            <a:ext cx="11033760" cy="5588000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900"/>
              </a:spcAft>
              <a:buNone/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endParaRPr lang="pt-BR" dirty="0"/>
          </a:p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Rodapé 3">
            <a:extLst>
              <a:ext uri="{FF2B5EF4-FFF2-40B4-BE49-F238E27FC236}">
                <a16:creationId xmlns:a16="http://schemas.microsoft.com/office/drawing/2014/main" id="{8F617FCB-CB4D-7196-1160-3D110361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" y="6356350"/>
            <a:ext cx="9784080" cy="365125"/>
          </a:xfrm>
        </p:spPr>
        <p:txBody>
          <a:bodyPr/>
          <a:lstStyle>
            <a:lvl1pPr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15" name="Espaço Reservado para Número de Slide 3">
            <a:extLst>
              <a:ext uri="{FF2B5EF4-FFF2-40B4-BE49-F238E27FC236}">
                <a16:creationId xmlns:a16="http://schemas.microsoft.com/office/drawing/2014/main" id="{EF5E1E22-A1C6-ABC4-1C67-B9A2D89C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6356350"/>
            <a:ext cx="124968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74D51D8C-FD9A-8940-91A2-CEBDFC0D04B7}" type="slidenum">
              <a:rPr lang="pt-BR" smtClean="0"/>
              <a:pPr/>
              <a:t>‹nº›</a:t>
            </a:fld>
            <a:r>
              <a:rPr lang="pt-BR" dirty="0"/>
              <a:t> de 23</a:t>
            </a:r>
          </a:p>
        </p:txBody>
      </p:sp>
    </p:spTree>
    <p:extLst>
      <p:ext uri="{BB962C8B-B14F-4D97-AF65-F5344CB8AC3E}">
        <p14:creationId xmlns:p14="http://schemas.microsoft.com/office/powerpoint/2010/main" val="260187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2C20B-EE69-01A4-4CF2-7F3BF05F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5627BD-E4B5-1474-45AF-89879E9D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E17F3B-4537-BF7B-C237-E8C3DAB77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F4D95E-D698-D55D-BB59-7508A26A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DCBDE9-2D8E-1DF2-F4FF-6335EF36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C26F85-5BE6-6762-D76A-0852ADAD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5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87BB1B6-D7FF-C63F-4232-C9560C6C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DE7D25-B125-2361-F4C9-75D88BD7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5F2A8F-A7FE-5F09-BFF3-64F07AECE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7FCF9F-B1B0-A6AE-A5FC-DE24E03A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2º Encontro &gt; Sem financiamento, não há saúde nem direitos sociais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31591-E287-1160-3D4A-604224ADD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1D8C-FD9A-8940-91A2-CEBDFC0D0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7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0EC6976-190E-ABBF-7A03-39FDA950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68" y="690880"/>
            <a:ext cx="9228911" cy="1067165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>
                <a:solidFill>
                  <a:srgbClr val="194383"/>
                </a:solidFill>
              </a:rPr>
              <a:t>Roteiros de diálogos sobre o SUS nas Eleições 2022</a:t>
            </a:r>
          </a:p>
          <a:p>
            <a:r>
              <a:rPr lang="pt-BR" b="1" dirty="0">
                <a:solidFill>
                  <a:srgbClr val="194383"/>
                </a:solidFill>
              </a:rPr>
              <a:t>Textos para leitura</a:t>
            </a:r>
            <a:endParaRPr lang="pt-BR" dirty="0">
              <a:solidFill>
                <a:srgbClr val="194383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FB825F-9294-4B20-82B2-D0E4B525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8" y="669111"/>
            <a:ext cx="1442720" cy="1442720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64BABC9A-3B4F-5BE0-525D-48F4A4DD0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8" y="3668488"/>
            <a:ext cx="1534886" cy="1534886"/>
          </a:xfrm>
          <a:prstGeom prst="rect">
            <a:avLst/>
          </a:prstGeom>
        </p:spPr>
      </p:pic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B98D68A7-E475-09B3-A68B-9474D221398C}"/>
              </a:ext>
            </a:extLst>
          </p:cNvPr>
          <p:cNvSpPr txBox="1">
            <a:spLocks/>
          </p:cNvSpPr>
          <p:nvPr/>
        </p:nvSpPr>
        <p:spPr>
          <a:xfrm>
            <a:off x="2383969" y="2287095"/>
            <a:ext cx="9329060" cy="1067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194383"/>
                </a:solidFill>
              </a:rPr>
              <a:t>1º Encontro</a:t>
            </a:r>
            <a:br>
              <a:rPr lang="pt-BR" sz="3200" b="1" dirty="0">
                <a:solidFill>
                  <a:srgbClr val="194383"/>
                </a:solidFill>
              </a:rPr>
            </a:br>
            <a:r>
              <a:rPr lang="pt-BR" sz="3200" b="1" dirty="0">
                <a:solidFill>
                  <a:srgbClr val="194383"/>
                </a:solidFill>
              </a:rPr>
              <a:t>Sem financiamento, não há saúde nem direitos sociais</a:t>
            </a:r>
          </a:p>
          <a:p>
            <a:endParaRPr lang="pt-BR" sz="3200" dirty="0">
              <a:solidFill>
                <a:srgbClr val="194383"/>
              </a:solidFill>
            </a:endParaRP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FC9CE05E-72AA-B26E-D5C0-F9110E0CA650}"/>
              </a:ext>
            </a:extLst>
          </p:cNvPr>
          <p:cNvSpPr txBox="1">
            <a:spLocks/>
          </p:cNvSpPr>
          <p:nvPr/>
        </p:nvSpPr>
        <p:spPr>
          <a:xfrm>
            <a:off x="2383969" y="3982717"/>
            <a:ext cx="9120053" cy="183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/>
              <a:t>TEXTO PARA LEITURA</a:t>
            </a:r>
          </a:p>
          <a:p>
            <a:r>
              <a:rPr lang="pt-BR" sz="4000" b="1" dirty="0"/>
              <a:t>Sem financiamento, não há saúde nem direitos sociais</a:t>
            </a:r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B832558D-41C3-4E1F-5CC3-92FA1A56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903FA978-6A3A-2ED5-92AB-DE4A13A1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13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4903812-145D-F20A-9CF2-A40BCB74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mesmo site, ao escrever sobre o orçamento do Governo Federal em 2021, faz o seguinte comentário:</a:t>
            </a:r>
          </a:p>
          <a:p>
            <a:pPr marL="498475"/>
            <a:r>
              <a:rPr lang="pt-BR" i="1" dirty="0"/>
              <a:t>Assistimos a um verdadeiro saque das riquezas nacionais para alimentar o Sistema da Dívida, enquanto todos os outros investimentos necessários ao nosso desenvolvimento socioeconômico são deixados de lado, sob o falacioso argumento de que não haveria recursos. Recursos não faltam em nosso país! Além de cerca de </a:t>
            </a:r>
            <a:r>
              <a:rPr lang="pt-BR" i="1" dirty="0" err="1"/>
              <a:t>R</a:t>
            </a:r>
            <a:r>
              <a:rPr lang="pt-BR" i="1" dirty="0"/>
              <a:t>$ 5 trilhões em caixa houve “Superávit Primário” em 2021, no valor de </a:t>
            </a:r>
            <a:r>
              <a:rPr lang="pt-BR" i="1" dirty="0" err="1"/>
              <a:t>R</a:t>
            </a:r>
            <a:r>
              <a:rPr lang="pt-BR" i="1" dirty="0"/>
              <a:t>$ 64 bilhões. Mas todo esse dinheiro está reservado para o rentismo!).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1B1202-84C1-5573-A804-5C4BF1A8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F744A8-61E5-3C12-4435-C84127E8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10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26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6F6F9EC-6731-9719-87D7-6988646A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690880"/>
            <a:ext cx="4385713" cy="5588000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Para entendermos tal afirmação, reproduzimos a seguir o gráfico que demonstra em que foi gasto o orçamento da União em 2021, ano de pandemia, em que por ela morreram mais de 600 mil brasileiros/as, ano em que faltaram vacinas, leitos hospitalares, oxigênio, cirurgias foram canceladas, exames não foram realizados. Vejam que o gasto em saúde foi apenas de 4,18% do orçamento da União.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F583B6-8FB4-9944-E98A-0ECC39F3F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84" b="10075"/>
          <a:stretch/>
        </p:blipFill>
        <p:spPr>
          <a:xfrm>
            <a:off x="4964833" y="1164770"/>
            <a:ext cx="6877878" cy="5002350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DE3CFF-ABEC-F8A6-C97F-5142598C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D113A8-882D-75BF-B0B3-65C07369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11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484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444E693-F1E6-FFC6-08D5-25072137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Como é possível perceber no gráfico, recursos não faltam em nosso país. O que precisamos é fazer com que sejam investidos para cuidar dos/as seus cidadãos/as, e não para concentrar riquezas de poucos ou de banqueiros.</a:t>
            </a:r>
          </a:p>
          <a:p>
            <a:r>
              <a:rPr lang="pt-BR" dirty="0"/>
              <a:t>As nossas fontes de riquezas naturais, a exemplo do petróleo </a:t>
            </a:r>
            <a:r>
              <a:rPr lang="pt-BR" dirty="0" err="1"/>
              <a:t>pré</a:t>
            </a:r>
            <a:r>
              <a:rPr lang="pt-BR" dirty="0"/>
              <a:t>-sal, também financiam os direitos sociais, e são muito disputadas pelo mercado sob a desculpa de que o Estado não sabe administrá-las; privatizam para atender os interesses do mercado, gerando riqueza para especuladores e investidores privados em vez de financiar direitos sociais como saúde, educação, habitação, lazer, cultura, infraestrutura para o povo brasileiro. 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56C75A-6361-2F6D-529F-8C0DDA91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AD986F-C6AC-CEBA-FC20-6B4CDB83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12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98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2878A66-904C-95D2-0B82-87517600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Atualmente, sob a desculpa de que o governo não consegue controlar os aumentos de combustíveis e do gás de cozinha, criou-se o falso argumento de que é melhor privatizar a Petrobrás. Mas é bom lembrar que as privatizações fortalecem o mercado, não as garantias de direitos e a melhoria de vida da população brasileira. Foi o que aconteceu com a Vale e outras empresas.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36A5A5-1623-DD49-1129-B445B841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CA46A-6A60-1E73-E9D4-5F30E93A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13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8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D9F3F6E-28F0-388D-5059-0C88C3B7C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Sobre os aumentos constantes dos combustíveis e do gás de cozinha, é possível perceber, segundo os dados divulgados, que fazem parte de uma política adotada pela Petrobrás de beneficiar o mercado e não o povo brasileiro. Segundo reportagem do Brasil de Fato, o aumento constante dos combustíveis e do gás de cozinha permitiram, só no primeiro trimestre de 2022, o lucro de </a:t>
            </a:r>
            <a:r>
              <a:rPr lang="pt-BR" dirty="0" err="1"/>
              <a:t>R</a:t>
            </a:r>
            <a:r>
              <a:rPr lang="pt-BR" dirty="0"/>
              <a:t>$ 44 bilhões de reais à Petrobrás. </a:t>
            </a:r>
          </a:p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590521-1E95-002C-F2DD-423F2C96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D3BD79-BB2E-D67E-7C77-81C0F0AA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14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46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42F6E4D-4638-69AF-550E-77884306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Esse lucro é divido entre os acionistas da Petrobrás, que em sua maioria são investidores estrangeiros. Em 2021, ano em que os combustíveis e o gás de cozinha subiram muito, custando muito para o bolso dos/as brasileiros/as, a Petrobrás teve o maior lucro da sua história, com </a:t>
            </a:r>
            <a:r>
              <a:rPr lang="pt-BR" dirty="0" err="1"/>
              <a:t>R</a:t>
            </a:r>
            <a:r>
              <a:rPr lang="pt-BR" dirty="0"/>
              <a:t>$ 106 bilhões. Desses, 101 bilhões foram para os acionistas.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155768-B6EF-852B-AFF5-05F723D6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147CDD-18BC-B331-E14D-C4A1E110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15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65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1E32AB5-F9BE-C101-EDAE-EA218EC0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 quanto desse lucro veio para o SUS? É o povo brasileiro, mais uma vez, pagando a conta para banqueiros e investidores. A política de altas constantes nos preços de combustíveis faz parte da gestão da empresa, lembrando que o presidente da Petrobrás é indicado, também, pelo Presidente da República.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CFD4AD-05C0-5DED-A4A1-08F96A7E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14F8DB-201D-8176-1336-74B280D5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16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880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EC21F16-8382-795D-155D-B63C7E9C1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financiamento do SUS sempre foi uma pauta de luta dos movimentos sociais, entidades e do controle social. Lutou-se para garantir que cada ente federado (município, estado e União) tivesse, pelo menos, um percentual mínimo de investimento de recursos na saúde e também de delimitar o que seria considerado gasto em saúde. Obtiveram-se alguns avanços. A luta sempre foi para que o orçamento da saúde fosse pautado pelas necessidades e demandas, não o contrário.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031C6F-B83B-C7FF-F830-7427BB9E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CFC19-CEBB-630B-C517-48AFB4DE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17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31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29ACE1-ABB3-97EF-501A-4C0B55FDB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anos enfrentamos um </a:t>
            </a:r>
            <a:r>
              <a:rPr lang="pt-BR" dirty="0" err="1"/>
              <a:t>subfinanciamento</a:t>
            </a:r>
            <a:r>
              <a:rPr lang="pt-BR" dirty="0"/>
              <a:t>, isto é, o financiamento na saúde não tem sido o suficiente para prover o direito para todos/as a partir das necessidades e das demandas. Porém, o cenário piorou: passamos de um </a:t>
            </a:r>
            <a:r>
              <a:rPr lang="pt-BR" dirty="0" err="1"/>
              <a:t>subfinanciamento</a:t>
            </a:r>
            <a:r>
              <a:rPr lang="pt-BR" dirty="0"/>
              <a:t> para um </a:t>
            </a:r>
            <a:r>
              <a:rPr lang="pt-BR" dirty="0" err="1"/>
              <a:t>desfinanciamento</a:t>
            </a:r>
            <a:r>
              <a:rPr lang="pt-BR" dirty="0"/>
              <a:t>, isto é, além de não ter recursos suficientes, passou-se a retirar dinheiro do orçamento da saúde. Isto se deu com a aprovação da EC 95.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9BD4A-812A-9866-CB4D-C23CEC30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5063C5-C6AB-6DF5-F7B3-89BF03F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18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48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33DA72B-D506-ECB7-EBB6-6E4B65C0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2016, o Governo Federal, com ampla maioria dos deputados e senadores, aprovou a Emenda Constitucional 95, um novo regime fiscal, congelando por vinte anos os “gastos”, afetando principalmente as áreas sociais, como saúde, educação, habitação, saneamento; porém, essa mesma regra não valeu para os juros da dívida ativa.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4E77FC-4CE1-1E0E-CAD9-7CD28B88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EE776-266B-B041-6CFB-007D81FE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19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80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7BA6EA1-4487-4B82-E347-43FE5FB73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Constituição Federal Brasileira, em seu art. 196, reconhece que: </a:t>
            </a:r>
            <a:r>
              <a:rPr lang="pt-BR" b="1" dirty="0"/>
              <a:t>Saúde é um direito de todos e um dever do estado</a:t>
            </a:r>
            <a:r>
              <a:rPr lang="pt-BR" dirty="0"/>
              <a:t>. Direito que deve ser “garantido mediante políticas sociais e econômicas que visem à redução do risco de doença e de outros agravos e ao acesso universal e igualitário às ações e serviços para sua promoção, proteção e recuperação”.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B5FBEE-DDC3-2173-86D2-19E717B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DB1D93E-96F9-66DA-9E4F-A9254E47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2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13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615129F-7D4B-B62B-8BC4-62F21143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Esse congelamento fere gravemente o SUS, porque ano após ano vai retirando recursos do orçamento do SUS, mesmo que a população vá envelhecendo, ou aumentando o seu número, novas necessidades surgem. Imaginemos nós decidindo que, por 20 anos, não faremos qualquer tipo de manutenção na nossa casa e, além disso, continuaremos a usá-la e a deixaremos sujeita a todas as intempéries do tempo e da natureza. Será que a casa aguentará?</a:t>
            </a:r>
          </a:p>
          <a:p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CB8B66-70A2-F38D-86F5-01421995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FE5B43-53BA-5257-60BC-F29071FF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20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89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0F39607-E23D-B7B0-E2F2-E98BF68E9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Segundo os pesquisadores Bruno Moretti, Francisco </a:t>
            </a:r>
            <a:r>
              <a:rPr lang="pt-BR" dirty="0" err="1"/>
              <a:t>Funcia</a:t>
            </a:r>
            <a:r>
              <a:rPr lang="pt-BR" dirty="0"/>
              <a:t> e Carlos </a:t>
            </a:r>
            <a:r>
              <a:rPr lang="pt-BR" dirty="0" err="1"/>
              <a:t>Ocké</a:t>
            </a:r>
            <a:r>
              <a:rPr lang="pt-BR" dirty="0"/>
              <a:t>, só entre 2018 e 2020, com a EC 95, o SUS já perdeu </a:t>
            </a:r>
            <a:r>
              <a:rPr lang="pt-BR" dirty="0" err="1"/>
              <a:t>R</a:t>
            </a:r>
            <a:r>
              <a:rPr lang="pt-BR" dirty="0"/>
              <a:t>$ 22,5 bilhões de reais. Imaginem o que isso representa em ações e serviços de cuidado nas redes de atenções de saúde? Será que essa retirada interferiu na forma como estávamos preparados para o enfrentamento da pandemia da Covid-19? Será que a falta de oxigênio, de máscaras, de vacinas, de leitos hospitalares, de profissionais de saúde foi influenciada por este “corte” de recursos na saúde?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E7DBB0-7DB2-95C4-7E7D-CD044E89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45701B-F18B-0343-9743-862FE32F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21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8145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CAB0088-7735-8A05-CB54-1F8B35C35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2022, segundo um artigo publicado no site </a:t>
            </a:r>
            <a:r>
              <a:rPr lang="pt-BR" dirty="0" err="1"/>
              <a:t>Viomundo</a:t>
            </a:r>
            <a:r>
              <a:rPr lang="pt-BR" dirty="0"/>
              <a:t>, por Moretti, </a:t>
            </a:r>
            <a:r>
              <a:rPr lang="pt-BR" dirty="0" err="1"/>
              <a:t>Sóter</a:t>
            </a:r>
            <a:r>
              <a:rPr lang="pt-BR" dirty="0"/>
              <a:t> e </a:t>
            </a:r>
            <a:r>
              <a:rPr lang="pt-BR" dirty="0" err="1"/>
              <a:t>Chioro</a:t>
            </a:r>
            <a:r>
              <a:rPr lang="pt-BR" dirty="0"/>
              <a:t>, o congelamento do piso de saúde, determinado pela EC 95, implica perda próxima a </a:t>
            </a:r>
            <a:r>
              <a:rPr lang="pt-BR" dirty="0" err="1"/>
              <a:t>R</a:t>
            </a:r>
            <a:r>
              <a:rPr lang="pt-BR" dirty="0"/>
              <a:t>$ 25 bilhões para o SUS. Isso impactará diretamente nas ações e serviços nas UBS, no acesso a exames, cirurgias, leitos hospitalares, nas campanhas de vacinação, nas vigilâncias. Sem recursos financeiros, não há SUS.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47E763-EE98-E585-7F0A-908456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BD4AAC-EFD5-7C0F-C0DE-EFA06455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22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26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789A929-0021-1EE7-00AB-F2A7DF56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perdas vão aumentando ano a ano; se somarmos todos os anos juntos, as cifras são trilionárias. Por isso é urgente dialogar neste período de eleições com seu/sua candidato/a sobre a revogação da EC 95, antes que o SUS morra. Para garantirmos a saúde como direito de todos/as, são necessários investimento e vontade política para defesa do SUS. 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4CB5CA-F63C-A2C9-F881-D1684238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3F486E-2683-C5FD-EF54-AF0B8905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23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30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7145F8A-F862-19DD-254F-674874172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Isto quer dizer que o SUS não é apenas uma consulta, uma lista de alguns exames ou só os serviços que são prestados lá no hospital ou na UBS; o SUS deve cuidar integralmente, todo dia, de todos/as os/as brasileiros/as, mesmo daqueles que não vão até uma unidade básica de saúde. Portanto, o Estado (município, estado, Governo Federal) deve investir parte do seu orçamento para garantir e promover esse direito. Já diz o ditado popular: “Saúde não é gasto, saúde é investimento!”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57FB9-6B1B-32FB-3B98-0413ACF1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48B10F-53F1-42D7-E097-8FB15672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3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63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9B9F6DB-8FF9-E67F-1325-C7441D9C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ter saúde de qualidade, resolutiva e para todos/as, o Estado (país) deve investir recursos financeiros em sua garantia e realização. E, vejam, é o Estado que deve fazer isso, não o mercado, pois, como discutimos no primeiro encontro, a saúde é direito e não mercadoria; ela não é um negócio que objetiva acumular lucro para alguns em detrimento da doença de muitos.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D58EF9-3D6B-EA02-65E1-AE90A254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766F68-D30A-7D0B-EAEA-594642FC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4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04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D8FD924-DB5B-0251-AAF1-3DF865604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Mas de onde vêm os recursos para financiar as ações e serviços do SUS? As fontes dos recursos provêm dos impostos (impostos, taxas e contribuições), dos recursos naturais (</a:t>
            </a:r>
            <a:r>
              <a:rPr lang="pt-BR" dirty="0" err="1"/>
              <a:t>pré</a:t>
            </a:r>
            <a:r>
              <a:rPr lang="pt-BR" dirty="0"/>
              <a:t>-sal, minério, água) e das empresas estatais (Petrobrás, por exemplo). Todos/as nós contribuímos com o financiamento do SUS, ao pagarmos impostos, seja imposto sobre consumo (quando compramos arroz, feijão, tomate, etc.) ou imposto sobre renda e propriedade (sobre o nosso salário e bens que possuímos).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C0ABE1-9DA3-59EB-1FA8-73832036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C9341C-2BFC-2729-828E-6CBA463D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5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22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1AC01DF-09E5-9A76-E0F6-75E1508A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Porém, no Brasil, há uma desigualdade muito grande na arrecadação dos impostos: metade da arrecadação provém da produção e venda de bens e serviços, e somente 20% são oriundos dos impostos sobre a renda. Como diz o velho ditado: “Dono de iate paga menos imposto que a dona de casa que compra um quilo de feijão na feira.” Resultado disso é que quem menos ganha (o/a trabalhador/a assalariado/a) é quem mais paga imposto no Brasil; por isso a luta para uma reforma tributária progressiva para reparar injustiças sociais também é urgente.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E8F1EA1-FF67-3394-0540-9A93621C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0852C-4835-266E-5580-EA744051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6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92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D8B062D-A6EC-09CE-AC08-CF076A6F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 EUA, por exemplo, somente 20% dos impostos provêm do consumo e mais de 50% dos impostos provêm da renda.</a:t>
            </a:r>
          </a:p>
          <a:p>
            <a:r>
              <a:rPr lang="pt-BR" dirty="0"/>
              <a:t>Então é o próprio povo brasileiro, trabalhador/a com carteira assinada ou não, que contribui direta ou indiretamente para o financiamento da saúde e do Estado. 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0E27EA-F192-B6B3-8788-BDFF9FF9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D7186C-8FBD-0EE7-82FC-9C827792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7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11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93C8F94-6ADF-49D9-564E-7B94B2B6D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 como o Estado (País) gasta o dinheiro que arrecada? Aliás, com quem o Estado gasta o dinheiro que arrecada do seu povo? Se olharmos o gráfico do orçamento da União de 2021, veremos que, do total de dinheiro que o Estado arrecadou, 50,78% foram utilizados para pagar juros e amortizações da dívida. Ou seja, metade de todo o valor arrecadado por ano é apenas para pagar os banqueiros e especuladores.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D30C66-E112-0C5A-D174-63D72BC8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FC4F04-3C35-E7CA-3B10-871043AD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8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752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7751309-FCE3-D9A6-D942-37816682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isso, quando dizemos que o SUS é muito mais que consultas e exames, é um projeto de nação, estamos referindo que no SUS, o gasto do Estado deve ser com a garantia do cuidado do seu povo e não para privilegiar apenas o mercado financeiro.</a:t>
            </a:r>
          </a:p>
          <a:p>
            <a:r>
              <a:rPr lang="pt-BR" dirty="0"/>
              <a:t>Segundo o site Auditoria Cidadã, o Governo Federal gastou, em 2021, quase dois trilhões de reais com juros e amortizações da dívida pública, representando quase o dobro do que foi pago no ano anterior. 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2F4ABB-5945-0CEE-291E-85B8A974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t-BR"/>
              <a:t>2º Encontro &gt; Sem financiamento, não há saúde nem direitos sociais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89793-C9DE-32B2-2639-8B903A6F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1D8C-FD9A-8940-91A2-CEBDFC0D04B7}" type="slidenum">
              <a:rPr lang="pt-BR" smtClean="0"/>
              <a:pPr/>
              <a:t>9</a:t>
            </a:fld>
            <a:r>
              <a:rPr lang="pt-BR"/>
              <a:t> de 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5743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2196</Words>
  <Application>Microsoft Macintosh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 Light</vt:lpstr>
      <vt:lpstr>Source Sans Pro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Diego Ecker</dc:creator>
  <cp:keywords/>
  <dc:description/>
  <cp:lastModifiedBy>Diego Ecker</cp:lastModifiedBy>
  <cp:revision>9</cp:revision>
  <dcterms:created xsi:type="dcterms:W3CDTF">2022-07-21T19:57:33Z</dcterms:created>
  <dcterms:modified xsi:type="dcterms:W3CDTF">2022-07-22T19:01:58Z</dcterms:modified>
  <cp:category/>
</cp:coreProperties>
</file>