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5" r:id="rId4"/>
    <p:sldId id="258" r:id="rId5"/>
    <p:sldId id="264" r:id="rId6"/>
    <p:sldId id="259" r:id="rId7"/>
    <p:sldId id="260" r:id="rId8"/>
    <p:sldId id="263" r:id="rId9"/>
    <p:sldId id="261" r:id="rId10"/>
    <p:sldId id="266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582"/>
    <a:srgbClr val="194383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7374-F565-214C-A565-805AB117426B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F386C-3039-D24C-9B6F-C1AFB6650D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4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91437-2966-D340-E9F3-E2219E4B8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400855-9419-0E3E-33FB-13F168BF5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45777B-AF50-155D-A97C-4C9D9238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CA213-3B78-A9DC-A077-9AA37021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E610D-2D6E-14AA-FDD5-56818E43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4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07420-997F-4D4A-E050-D8AF47F3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7328E1-3311-3B11-0E16-58EB36060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21EC24-C2A0-C26B-C126-517C964D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47C99B-2D7F-1F62-0C5E-AC51E60F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E13FBC-6632-EECE-755B-320F5E32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613B28-EAF8-32F8-C05F-78F96763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3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2F08D-3EE6-06B1-07C8-E23EF3F0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CD6789-01FF-B6E1-1585-6EFC0E6B1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6C0797-F4F1-9C3C-F651-9321AD61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BF82A-CBD3-FB32-ED67-38A29775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43078-A0F0-6E74-870C-3BF8EFE9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30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FFD263-2D6C-124E-9A08-77C594ADF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3E68FE-2830-09E0-0763-B2C68CDD3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93D63E-41FF-2304-5ADE-60F5D7A7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B0CF2F-D126-62CE-ACF9-0080B36A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8B8ACE-8CBE-1BF6-A96E-20039AC5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7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6FB81-6BFD-9857-6427-6AA777EC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055C9D-D690-26AE-032A-C52F1BD64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0774BB-BE76-FA3D-0E70-DA648987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3D612-260A-ED4B-2BC4-00AB8154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F94F7-7CA6-739D-C17C-7CFF2981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6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2FC2B-E841-5197-E8BC-329B5EC7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DBFFA2-48A9-7E24-41A8-B5A881B56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E0E55-7404-6D0F-C00E-C198DA13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B58AE6-4181-D71E-9F3E-799CDAE8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F3994-9B31-592E-3250-8B01655C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7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CEAE4-F795-D083-BC91-FBD6067A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DBFEF-8788-4A92-21F8-D67753BF9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F4C2CB-8987-6C88-3E5B-55530C9B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CDB823-FF30-C2BA-7CDD-5F0B4285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58F7DA-E316-C87A-744D-7D2F2074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F9E262-CCF4-D2F8-E498-11776CCE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24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790D1-4F7B-AE57-B231-3102A09B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80CAEC-B846-8813-2EE7-7BD11A04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A9A482-7FA6-977C-B81C-7F6DD105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319E65-BB03-7A0E-059A-BF960D6FC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C9C0F1-A8AA-5327-20ED-4E3C51607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894779-C792-5232-861F-8F7819E0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75DDB-D11E-C48D-02DF-95F90E33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6D9C3A-2622-7011-2317-FD4B2B63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0E263-7057-851E-2815-5B779169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423A82-61EA-3EE2-E19A-27E74388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903037-4597-98EE-E235-9E9D7AA8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7B0F39-F42F-6AD1-EB47-605A5EA5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8E83B6-2D2F-0C21-22E4-58BDBA2E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508967-918D-A508-387C-374E0454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A4BE51-C741-C2CE-07B1-46C13AB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40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1C250E0-F08C-D27A-1D27-BF9D33DBD6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27FC80BB-DA25-091A-B60B-A744E3D80666}"/>
              </a:ext>
            </a:extLst>
          </p:cNvPr>
          <p:cNvSpPr/>
          <p:nvPr userDrawn="1"/>
        </p:nvSpPr>
        <p:spPr>
          <a:xfrm>
            <a:off x="213360" y="233680"/>
            <a:ext cx="11755120" cy="6390640"/>
          </a:xfrm>
          <a:prstGeom prst="roundRect">
            <a:avLst>
              <a:gd name="adj" fmla="val 30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F79A612-45DF-0896-E9FE-EDDB27E4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690880"/>
            <a:ext cx="11033760" cy="5588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None/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endParaRPr lang="pt-BR" dirty="0"/>
          </a:p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Rodapé 3">
            <a:extLst>
              <a:ext uri="{FF2B5EF4-FFF2-40B4-BE49-F238E27FC236}">
                <a16:creationId xmlns:a16="http://schemas.microsoft.com/office/drawing/2014/main" id="{8F617FCB-CB4D-7196-1160-3D110361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6356350"/>
            <a:ext cx="9784080" cy="365125"/>
          </a:xfrm>
        </p:spPr>
        <p:txBody>
          <a:bodyPr/>
          <a:lstStyle>
            <a:lvl1pPr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algn="l"/>
            <a:r>
              <a:rPr lang="pt-BR" dirty="0"/>
              <a:t>1º Encontro &gt; Saúde é direito de todos/as</a:t>
            </a:r>
          </a:p>
        </p:txBody>
      </p: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EF5E1E22-A1C6-ABC4-1C67-B9A2D89C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356350"/>
            <a:ext cx="124968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4D51D8C-FD9A-8940-91A2-CEBDFC0D04B7}" type="slidenum">
              <a:rPr lang="pt-BR" smtClean="0"/>
              <a:pPr/>
              <a:t>‹nº›</a:t>
            </a:fld>
            <a:r>
              <a:rPr lang="pt-BR" dirty="0"/>
              <a:t> de 11</a:t>
            </a:r>
          </a:p>
        </p:txBody>
      </p:sp>
    </p:spTree>
    <p:extLst>
      <p:ext uri="{BB962C8B-B14F-4D97-AF65-F5344CB8AC3E}">
        <p14:creationId xmlns:p14="http://schemas.microsoft.com/office/powerpoint/2010/main" val="260187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2C20B-EE69-01A4-4CF2-7F3BF05F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5627BD-E4B5-1474-45AF-89879E9D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E17F3B-4537-BF7B-C237-E8C3DAB77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F4D95E-D698-D55D-BB59-7508A26A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DCBDE9-2D8E-1DF2-F4FF-6335EF3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1º Encontro &gt; Saúde é direito de todos/as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C26F85-5BE6-6762-D76A-0852ADAD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5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87BB1B6-D7FF-C63F-4232-C9560C6C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DE7D25-B125-2361-F4C9-75D88BD7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5F2A8F-A7FE-5F09-BFF3-64F07AECE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7FCF9F-B1B0-A6AE-A5FC-DE24E03A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1º Encontro &gt; Saúde é direito de todos/as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31591-E287-1160-3D4A-604224ADD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7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0EC6976-190E-ABBF-7A03-39FDA950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68" y="690880"/>
            <a:ext cx="9228911" cy="1067165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>
                <a:solidFill>
                  <a:srgbClr val="194383"/>
                </a:solidFill>
              </a:rPr>
              <a:t>Roteiros de diálogos sobre o SUS nas Eleições 2022</a:t>
            </a:r>
          </a:p>
          <a:p>
            <a:r>
              <a:rPr lang="pt-BR" b="1" dirty="0">
                <a:solidFill>
                  <a:srgbClr val="194383"/>
                </a:solidFill>
              </a:rPr>
              <a:t>Textos para leitura</a:t>
            </a:r>
            <a:endParaRPr lang="pt-BR" dirty="0">
              <a:solidFill>
                <a:srgbClr val="194383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FB825F-9294-4B20-82B2-D0E4B525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8" y="669111"/>
            <a:ext cx="1442720" cy="1442720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64BABC9A-3B4F-5BE0-525D-48F4A4DD0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8" y="3668488"/>
            <a:ext cx="1534886" cy="1534886"/>
          </a:xfrm>
          <a:prstGeom prst="rect">
            <a:avLst/>
          </a:prstGeom>
        </p:spPr>
      </p:pic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B98D68A7-E475-09B3-A68B-9474D221398C}"/>
              </a:ext>
            </a:extLst>
          </p:cNvPr>
          <p:cNvSpPr txBox="1">
            <a:spLocks/>
          </p:cNvSpPr>
          <p:nvPr/>
        </p:nvSpPr>
        <p:spPr>
          <a:xfrm>
            <a:off x="2383969" y="2287095"/>
            <a:ext cx="9120053" cy="106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194383"/>
                </a:solidFill>
              </a:rPr>
              <a:t>1º Encontro</a:t>
            </a:r>
            <a:br>
              <a:rPr lang="pt-BR" sz="3200" b="1" dirty="0">
                <a:solidFill>
                  <a:srgbClr val="194383"/>
                </a:solidFill>
              </a:rPr>
            </a:br>
            <a:r>
              <a:rPr lang="pt-BR" sz="3200" b="1" dirty="0">
                <a:solidFill>
                  <a:srgbClr val="194383"/>
                </a:solidFill>
              </a:rPr>
              <a:t>Saúde é um direito e não uma mercadoria</a:t>
            </a:r>
            <a:endParaRPr lang="pt-BR" sz="3200" dirty="0">
              <a:solidFill>
                <a:srgbClr val="194383"/>
              </a:solidFill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FC9CE05E-72AA-B26E-D5C0-F9110E0CA650}"/>
              </a:ext>
            </a:extLst>
          </p:cNvPr>
          <p:cNvSpPr txBox="1">
            <a:spLocks/>
          </p:cNvSpPr>
          <p:nvPr/>
        </p:nvSpPr>
        <p:spPr>
          <a:xfrm>
            <a:off x="2383969" y="3982717"/>
            <a:ext cx="9120053" cy="1067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/>
              <a:t>TEXTO PARA LEITURA</a:t>
            </a:r>
          </a:p>
          <a:p>
            <a:r>
              <a:rPr lang="pt-BR" sz="4300" b="1" dirty="0"/>
              <a:t>Saúde é direito de todos/as</a:t>
            </a:r>
            <a:endParaRPr lang="pt-BR" sz="430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A7640B20-1C73-5D31-D4D5-31347837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A6830F-8861-4446-5F3C-2C285EB6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13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E053EA9-8897-2211-D990-FF06EFC85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2022, o congelamento do piso de saúde, determinado pela EC 95, implicará uma perda próxima a </a:t>
            </a:r>
            <a:r>
              <a:rPr lang="pt-BR" dirty="0" err="1"/>
              <a:t>R</a:t>
            </a:r>
            <a:r>
              <a:rPr lang="pt-BR" dirty="0"/>
              <a:t>$ 25 bilhões para o SUS. Isso impactará diretamente nas ações e serviços das UBS, no acesso a exames, cirurgias, leitos hospitalares, nas campanhas de vacinação, nas vigilâncias. Sem recursos financeiros, não há SUS. As perdas vão aumentando ano a ano; se somarmos todos os anos juntos, as cifras são trilionárias. No segundo encontro, iremos discutir mais sobre isso!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7428B0-E4AD-5721-CDDC-60FA6D1F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44B20E-F0F3-4B53-494C-04C27999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10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0B10EDD-9782-D810-69B5-AB118FEA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isso, ao defendermos o SUS, estamos dizendo NÃO À SAÚDE COMO MERCADORIA e SIM A SAÚDE COMO DIREITO. Assim, quando o Estado fornece dinheiro para a saúde, não está simplesmente gastando ou onerando o orçamento público, mas cumprindo sua função. Saúde não é gasto, é investimento!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329DF1-C252-E79E-9E9B-F411B810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358FA6-C225-0945-5E69-6FD8DBD1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11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79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BA6EA1-4487-4B82-E347-43FE5FB73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Leitor</a:t>
            </a:r>
            <a:r>
              <a:rPr lang="pt-BR" sz="3200" dirty="0"/>
              <a:t>: Vamos nos perguntar: o que é saúde? Quais relações podemos estabelecer entre saúde e doença?</a:t>
            </a:r>
          </a:p>
          <a:p>
            <a:r>
              <a:rPr lang="pt-BR" dirty="0"/>
              <a:t>Geralmente nos referimos a “saúde” como a oferta de ações e serviços, tais como: médicos, exames, remédios, profissionais de saúde, locais que prestam serviços na área da saúde, vacina. Isso porque, geralmente, esses serviços e ações resolvem ou cuidam daquilo que está nos causando dor, sofrimento e prejudicando a nossa vida num momento específico.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59BF0D45-6B76-9F62-86D2-CB149A69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 dirty="0"/>
              <a:t>1º Encontro &gt; Saúde é direito de todos/as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DA2F4A8-0F55-E151-D874-9B9BB4F8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2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13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9FE4BBF-B9FA-9112-8ACB-A3A07D069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fundamental tê-los! Devem ser de qualidade e acessíveis a todos/as, não só para alguns. Não podemos aceitar a “conversa” que anda por aí: quem pode pagar tem acesso a uma rede completa de serviços e ações de cuidados; os outros, a grande maioria da população brasileira, têm apenas uma lista de alguns serviços básicos, muitas vezes insuficientes e ruim.</a:t>
            </a:r>
          </a:p>
          <a:p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DDEC7C-AB13-07FC-EBD8-304FB45A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6FBA0C-1639-55A3-E5BF-C66D8ABF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3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85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33EEF61-AFFC-5C12-14D7-E496F67E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Mas saúde não é só isso! Saúde é poder viver dignamente, não só biológica, mas também espiritual, mental e socialmente. Isto é, lutar pela saúde, além de dizer respeito à garantia do cuidado quando a enfermidade atingir, é lutar também pela promoção da saúde e da prevenção da doença. </a:t>
            </a:r>
          </a:p>
          <a:p>
            <a:r>
              <a:rPr lang="pt-BR" dirty="0"/>
              <a:t>O que isso quer dizer? Quer dizer que o contexto em que a nossa sociedade está organizada pode promover saúde ou doença. 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63F721-2C30-57E8-9AED-7A302ABC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89F395-F2B0-1315-72BB-63084C8F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4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5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FAF3DE6-B554-9B0E-1387-897043FE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Veja: a fome, resultado, muitas vezes, do desemprego, e fomentada pela desigualdade social, fruto de sistemas neoliberais, como aquele que o Brasil viveu na década de 1990 e ainda vive, concentrador de riqueza para alguns e gerador de pobreza para a grande maioria, é um problema de saúde. Como uma pessoa que não se alimenta adequadamente poderá ter saúde? Ela poderá ter a rede de serviços e ações de saúde à sua disposição, mas, se não tiver comida no prato, não terá saúde.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BCF209-BC3E-C4B1-7512-698E323C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EE684D-7255-904D-03A0-FA732F45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5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68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C4478BC-BBE7-B5AF-6A61-C27AD86F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Também a falta de moradia, de saneamento básico, de trabalho digno, de cultura, de lazer são questões de saúde. </a:t>
            </a:r>
          </a:p>
          <a:p>
            <a:r>
              <a:rPr lang="pt-BR" dirty="0"/>
              <a:t>A </a:t>
            </a:r>
            <a:r>
              <a:rPr lang="pt-BR" b="1" dirty="0"/>
              <a:t>saúde</a:t>
            </a:r>
            <a:r>
              <a:rPr lang="pt-BR" dirty="0"/>
              <a:t>, neste sentido, é entendida como </a:t>
            </a:r>
            <a:r>
              <a:rPr lang="pt-BR" b="1" dirty="0"/>
              <a:t>um direito</a:t>
            </a:r>
            <a:r>
              <a:rPr lang="pt-BR" dirty="0"/>
              <a:t> a ser </a:t>
            </a:r>
            <a:r>
              <a:rPr lang="pt-BR" b="1" dirty="0"/>
              <a:t>garantido pelo Estado a todos/as</a:t>
            </a:r>
            <a:r>
              <a:rPr lang="pt-BR" dirty="0"/>
              <a:t>.</a:t>
            </a:r>
          </a:p>
          <a:p>
            <a:r>
              <a:rPr lang="pt-BR" dirty="0"/>
              <a:t>A forma como a nossa sociedade se organiza pode gerar saúde para alguns e enfermidades para outros. E, ainda, alguns podem lucrar e concentrar riquezas com essa enfermidade. Sabe como? Ao considerar-se a </a:t>
            </a:r>
            <a:r>
              <a:rPr lang="pt-BR" b="1" dirty="0"/>
              <a:t>saúde uma mercadoria</a:t>
            </a:r>
            <a:r>
              <a:rPr lang="pt-BR" dirty="0"/>
              <a:t>, um produto, </a:t>
            </a:r>
            <a:r>
              <a:rPr lang="pt-BR" b="1" dirty="0"/>
              <a:t>um negócio</a:t>
            </a:r>
            <a:r>
              <a:rPr lang="pt-BR" dirty="0"/>
              <a:t>, Assim  como  o gás que compramos no mercado. Ora, o gás está muito caro porque é regulado pelas leis do mercado, e muitas pessoas não conseguem comprar gás. 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4E41B8-2EF3-1180-BA1E-EEB6DB10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2B6C7D-6F5B-1D4F-9CDF-7E89E3A7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6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71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0DD6293-6F0E-8259-17D0-5FAA75F75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Assim acontece com a saúde: ao considerá-la como mercadoria, “vamos ao mercado” e quem tem dinheiro compra o “pacote saúde” que melhor lhe atende, quem não tem fica sem comprar esses serviços. Concentram-se bilhões de reais para aqueles que comercializam a saúde e precariza-se a vida de muitos milhões. Aliás, o SUS foi criado exatamente para evitar que as pessoas e seus corpos fossem transformados em mercadoria ou negociados na bolsa de valores. 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B8C8C2-B2C9-AC6E-4B59-F44A874C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7020A9-7B61-7C3D-5325-EA33420E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7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8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823B08E-E061-3D8C-292E-DD7A5E80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Nesta concepção de que saúde é mercadoria, o Estado (Governo Federal) não se responsabiliza pelo cuidado da população, jogando tal responsabilidade para as pessoas, suas famílias ou próximos. O máximo que assume são alguns serviços básicos, como algumas vacinas, número determinado de consultas, alguns medicamentos, etc., mas não o cuidado integral. Caso você precise de um serviço não disponível, precisa pagá-lo. Sabia que isso vem acontecendo no Brasil e nos últimos quatro anos se agravou? Sabe como? 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2FE03B-17AA-1240-601B-BA6217B4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2F0AB7-AAFE-D072-4B5C-C749B90C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8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07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5E06B81-1174-C191-FE75-D464F6355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 a aprovação da nova política de atenção básica (que prioriza somente a lógica assistencial), o Programa Previne e a aprovação da EC 95 (que entende a saúde como gasto, congelando o valor dos recursos por 20 anos, enquanto os juros da dívida ativa não foram congelados e seguem aumentando ano após ano). O corte de recursos para o SUS, por meio da aprovação da EC 95, segundo os pesquisadores Bruno Moretti, Francisco </a:t>
            </a:r>
            <a:r>
              <a:rPr lang="pt-BR" dirty="0" err="1"/>
              <a:t>Funcia</a:t>
            </a:r>
            <a:r>
              <a:rPr lang="pt-BR" dirty="0"/>
              <a:t> e Carlos </a:t>
            </a:r>
            <a:r>
              <a:rPr lang="pt-BR" dirty="0" err="1"/>
              <a:t>Ocké</a:t>
            </a:r>
            <a:r>
              <a:rPr lang="pt-BR" dirty="0"/>
              <a:t> (CNS, 2020), fez com que, só entre 2018 e 2020, o SUS perdesse </a:t>
            </a:r>
            <a:r>
              <a:rPr lang="pt-BR" dirty="0" err="1"/>
              <a:t>R</a:t>
            </a:r>
            <a:r>
              <a:rPr lang="pt-BR" dirty="0"/>
              <a:t>$ 22,5 bilhões.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A493B3-6547-4479-2A69-91873C63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1º Encontro &gt; Saúde é direito de todos/as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E57E8E-F798-DCE9-D219-AC58E1C5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9</a:t>
            </a:fld>
            <a:r>
              <a:rPr lang="pt-BR"/>
              <a:t> de 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745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1078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Source Sans Pro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Diego Ecker</dc:creator>
  <cp:keywords/>
  <dc:description/>
  <cp:lastModifiedBy>Diego Ecker</cp:lastModifiedBy>
  <cp:revision>9</cp:revision>
  <dcterms:created xsi:type="dcterms:W3CDTF">2022-07-21T19:57:33Z</dcterms:created>
  <dcterms:modified xsi:type="dcterms:W3CDTF">2022-07-22T19:02:34Z</dcterms:modified>
  <cp:category/>
</cp:coreProperties>
</file>